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notesSlides/notesSlide6.xml" ContentType="application/vnd.openxmlformats-officedocument.presentationml.notesSl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notesSlides/notesSlide7.xml" ContentType="application/vnd.openxmlformats-officedocument.presentationml.notesSl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theme/themeOverride41.xml" ContentType="application/vnd.openxmlformats-officedocument.themeOverr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82"/>
  </p:notesMasterIdLst>
  <p:sldIdLst>
    <p:sldId id="1250"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1141" r:id="rId87"/>
    <p:sldId id="1147" r:id="rId88"/>
    <p:sldId id="312" r:id="rId89"/>
    <p:sldId id="1146" r:id="rId90"/>
    <p:sldId id="313" r:id="rId91"/>
    <p:sldId id="793" r:id="rId92"/>
    <p:sldId id="1251" r:id="rId93"/>
    <p:sldId id="794" r:id="rId94"/>
    <p:sldId id="523" r:id="rId95"/>
    <p:sldId id="524" r:id="rId96"/>
    <p:sldId id="525" r:id="rId97"/>
    <p:sldId id="351" r:id="rId98"/>
    <p:sldId id="352" r:id="rId99"/>
    <p:sldId id="795" r:id="rId100"/>
    <p:sldId id="853" r:id="rId101"/>
    <p:sldId id="854" r:id="rId102"/>
    <p:sldId id="796" r:id="rId103"/>
    <p:sldId id="797" r:id="rId104"/>
    <p:sldId id="798" r:id="rId105"/>
    <p:sldId id="908" r:id="rId106"/>
    <p:sldId id="905" r:id="rId107"/>
    <p:sldId id="907" r:id="rId108"/>
    <p:sldId id="799" r:id="rId109"/>
    <p:sldId id="1252" r:id="rId110"/>
    <p:sldId id="1253" r:id="rId111"/>
    <p:sldId id="1254" r:id="rId112"/>
    <p:sldId id="1255" r:id="rId113"/>
    <p:sldId id="1256" r:id="rId114"/>
    <p:sldId id="1257" r:id="rId115"/>
    <p:sldId id="1258" r:id="rId116"/>
    <p:sldId id="913" r:id="rId117"/>
    <p:sldId id="914" r:id="rId118"/>
    <p:sldId id="1003" r:id="rId119"/>
    <p:sldId id="371" r:id="rId120"/>
    <p:sldId id="314" r:id="rId121"/>
    <p:sldId id="315" r:id="rId122"/>
    <p:sldId id="1158" r:id="rId123"/>
    <p:sldId id="316" r:id="rId124"/>
    <p:sldId id="1160" r:id="rId125"/>
    <p:sldId id="1246" r:id="rId126"/>
    <p:sldId id="1247" r:id="rId127"/>
    <p:sldId id="847" r:id="rId128"/>
    <p:sldId id="317" r:id="rId129"/>
    <p:sldId id="318" r:id="rId130"/>
    <p:sldId id="1159" r:id="rId131"/>
    <p:sldId id="1161" r:id="rId132"/>
    <p:sldId id="1163" r:id="rId133"/>
    <p:sldId id="1162" r:id="rId134"/>
    <p:sldId id="534" r:id="rId135"/>
    <p:sldId id="813" r:id="rId136"/>
    <p:sldId id="319" r:id="rId137"/>
    <p:sldId id="817" r:id="rId138"/>
    <p:sldId id="818" r:id="rId139"/>
    <p:sldId id="1244" r:id="rId140"/>
    <p:sldId id="814" r:id="rId141"/>
    <p:sldId id="852" r:id="rId142"/>
    <p:sldId id="816" r:id="rId143"/>
    <p:sldId id="1245" r:id="rId144"/>
    <p:sldId id="996" r:id="rId145"/>
    <p:sldId id="320" r:id="rId146"/>
    <p:sldId id="321" r:id="rId147"/>
    <p:sldId id="1060" r:id="rId148"/>
    <p:sldId id="1248" r:id="rId149"/>
    <p:sldId id="1249" r:id="rId150"/>
    <p:sldId id="1061" r:id="rId151"/>
    <p:sldId id="322" r:id="rId152"/>
    <p:sldId id="806" r:id="rId153"/>
    <p:sldId id="805" r:id="rId154"/>
    <p:sldId id="807" r:id="rId155"/>
    <p:sldId id="370" r:id="rId156"/>
    <p:sldId id="903" r:id="rId157"/>
    <p:sldId id="323" r:id="rId158"/>
    <p:sldId id="324" r:id="rId159"/>
    <p:sldId id="947" r:id="rId160"/>
    <p:sldId id="325" r:id="rId161"/>
    <p:sldId id="1173" r:id="rId162"/>
    <p:sldId id="1172" r:id="rId163"/>
    <p:sldId id="1174" r:id="rId164"/>
    <p:sldId id="1175" r:id="rId165"/>
    <p:sldId id="1176" r:id="rId166"/>
    <p:sldId id="1177" r:id="rId167"/>
    <p:sldId id="1178" r:id="rId168"/>
    <p:sldId id="1179" r:id="rId169"/>
    <p:sldId id="1180" r:id="rId170"/>
    <p:sldId id="1181" r:id="rId171"/>
    <p:sldId id="1182" r:id="rId172"/>
    <p:sldId id="1183" r:id="rId173"/>
    <p:sldId id="1184" r:id="rId174"/>
    <p:sldId id="1185" r:id="rId175"/>
    <p:sldId id="1186" r:id="rId176"/>
    <p:sldId id="1187" r:id="rId177"/>
    <p:sldId id="1188" r:id="rId178"/>
    <p:sldId id="1189" r:id="rId179"/>
    <p:sldId id="1190" r:id="rId180"/>
    <p:sldId id="1191" r:id="rId181"/>
    <p:sldId id="1192" r:id="rId182"/>
    <p:sldId id="1193" r:id="rId183"/>
    <p:sldId id="1194" r:id="rId184"/>
    <p:sldId id="1195" r:id="rId185"/>
    <p:sldId id="1196" r:id="rId186"/>
    <p:sldId id="372" r:id="rId187"/>
    <p:sldId id="917" r:id="rId188"/>
    <p:sldId id="918" r:id="rId189"/>
    <p:sldId id="919" r:id="rId190"/>
    <p:sldId id="326" r:id="rId191"/>
    <p:sldId id="327" r:id="rId192"/>
    <p:sldId id="328" r:id="rId193"/>
    <p:sldId id="920" r:id="rId194"/>
    <p:sldId id="860" r:id="rId195"/>
    <p:sldId id="329" r:id="rId196"/>
    <p:sldId id="1067" r:id="rId197"/>
    <p:sldId id="330" r:id="rId198"/>
    <p:sldId id="331" r:id="rId199"/>
    <p:sldId id="332" r:id="rId200"/>
    <p:sldId id="333" r:id="rId201"/>
    <p:sldId id="334" r:id="rId202"/>
    <p:sldId id="786" r:id="rId203"/>
    <p:sldId id="787" r:id="rId204"/>
    <p:sldId id="353" r:id="rId205"/>
    <p:sldId id="788" r:id="rId206"/>
    <p:sldId id="531" r:id="rId207"/>
    <p:sldId id="864" r:id="rId208"/>
    <p:sldId id="354" r:id="rId209"/>
    <p:sldId id="342" r:id="rId210"/>
    <p:sldId id="781" r:id="rId211"/>
    <p:sldId id="344" r:id="rId212"/>
    <p:sldId id="345" r:id="rId213"/>
    <p:sldId id="845" r:id="rId214"/>
    <p:sldId id="347" r:id="rId215"/>
    <p:sldId id="348" r:id="rId216"/>
    <p:sldId id="349" r:id="rId217"/>
    <p:sldId id="731" r:id="rId218"/>
    <p:sldId id="851" r:id="rId219"/>
    <p:sldId id="846" r:id="rId220"/>
    <p:sldId id="350" r:id="rId221"/>
    <p:sldId id="533" r:id="rId222"/>
    <p:sldId id="355" r:id="rId223"/>
    <p:sldId id="356" r:id="rId224"/>
    <p:sldId id="357" r:id="rId225"/>
    <p:sldId id="358" r:id="rId226"/>
    <p:sldId id="359" r:id="rId227"/>
    <p:sldId id="360" r:id="rId228"/>
    <p:sldId id="361" r:id="rId229"/>
    <p:sldId id="802" r:id="rId230"/>
    <p:sldId id="1148" r:id="rId231"/>
    <p:sldId id="1149" r:id="rId232"/>
    <p:sldId id="1150" r:id="rId233"/>
    <p:sldId id="958" r:id="rId234"/>
    <p:sldId id="789" r:id="rId235"/>
    <p:sldId id="790" r:id="rId236"/>
    <p:sldId id="855" r:id="rId237"/>
    <p:sldId id="377" r:id="rId238"/>
    <p:sldId id="782" r:id="rId239"/>
    <p:sldId id="783" r:id="rId240"/>
    <p:sldId id="785" r:id="rId241"/>
    <p:sldId id="375" r:id="rId242"/>
    <p:sldId id="376" r:id="rId243"/>
    <p:sldId id="378" r:id="rId244"/>
    <p:sldId id="379" r:id="rId245"/>
    <p:sldId id="732" r:id="rId246"/>
    <p:sldId id="380" r:id="rId247"/>
    <p:sldId id="381" r:id="rId248"/>
    <p:sldId id="382" r:id="rId249"/>
    <p:sldId id="383" r:id="rId250"/>
    <p:sldId id="856" r:id="rId251"/>
    <p:sldId id="1059" r:id="rId252"/>
    <p:sldId id="527" r:id="rId253"/>
    <p:sldId id="530" r:id="rId254"/>
    <p:sldId id="384" r:id="rId255"/>
    <p:sldId id="1153" r:id="rId256"/>
    <p:sldId id="800" r:id="rId257"/>
    <p:sldId id="532" r:id="rId258"/>
    <p:sldId id="1151" r:id="rId259"/>
    <p:sldId id="1152" r:id="rId260"/>
    <p:sldId id="362" r:id="rId261"/>
    <p:sldId id="1033" r:id="rId262"/>
    <p:sldId id="363" r:id="rId263"/>
    <p:sldId id="1234" r:id="rId264"/>
    <p:sldId id="365" r:id="rId265"/>
    <p:sldId id="803" r:id="rId266"/>
    <p:sldId id="804" r:id="rId267"/>
    <p:sldId id="1154" r:id="rId268"/>
    <p:sldId id="1155" r:id="rId269"/>
    <p:sldId id="1156" r:id="rId270"/>
    <p:sldId id="366" r:id="rId271"/>
    <p:sldId id="956" r:id="rId272"/>
    <p:sldId id="1224" r:id="rId273"/>
    <p:sldId id="1225" r:id="rId274"/>
    <p:sldId id="1230" r:id="rId275"/>
    <p:sldId id="857" r:id="rId276"/>
    <p:sldId id="1228" r:id="rId277"/>
    <p:sldId id="1229" r:id="rId278"/>
    <p:sldId id="1227" r:id="rId279"/>
    <p:sldId id="1231" r:id="rId280"/>
    <p:sldId id="1142" r:id="rId281"/>
    <p:sldId id="1143" r:id="rId282"/>
    <p:sldId id="957" r:id="rId283"/>
    <p:sldId id="858" r:id="rId284"/>
    <p:sldId id="385" r:id="rId285"/>
    <p:sldId id="1198" r:id="rId286"/>
    <p:sldId id="386" r:id="rId287"/>
    <p:sldId id="921" r:id="rId288"/>
    <p:sldId id="900" r:id="rId289"/>
    <p:sldId id="915" r:id="rId290"/>
    <p:sldId id="901" r:id="rId291"/>
    <p:sldId id="387" r:id="rId292"/>
    <p:sldId id="388" r:id="rId293"/>
    <p:sldId id="389" r:id="rId294"/>
    <p:sldId id="1206" r:id="rId295"/>
    <p:sldId id="848" r:id="rId296"/>
    <p:sldId id="922" r:id="rId297"/>
    <p:sldId id="909" r:id="rId298"/>
    <p:sldId id="910" r:id="rId299"/>
    <p:sldId id="1199" r:id="rId300"/>
    <p:sldId id="1200" r:id="rId301"/>
    <p:sldId id="1201" r:id="rId302"/>
    <p:sldId id="1202" r:id="rId303"/>
    <p:sldId id="1203" r:id="rId304"/>
    <p:sldId id="1204" r:id="rId305"/>
    <p:sldId id="1205" r:id="rId306"/>
    <p:sldId id="390" r:id="rId307"/>
    <p:sldId id="1029" r:id="rId308"/>
    <p:sldId id="1031" r:id="rId309"/>
    <p:sldId id="1030" r:id="rId310"/>
    <p:sldId id="1057" r:id="rId311"/>
    <p:sldId id="1032" r:id="rId312"/>
    <p:sldId id="959" r:id="rId313"/>
    <p:sldId id="916" r:id="rId314"/>
    <p:sldId id="960" r:id="rId315"/>
    <p:sldId id="911" r:id="rId316"/>
    <p:sldId id="403" r:id="rId317"/>
    <p:sldId id="945" r:id="rId318"/>
    <p:sldId id="401" r:id="rId319"/>
    <p:sldId id="402" r:id="rId320"/>
    <p:sldId id="404" r:id="rId321"/>
    <p:sldId id="405" r:id="rId322"/>
    <p:sldId id="406" r:id="rId323"/>
    <p:sldId id="407" r:id="rId324"/>
    <p:sldId id="408" r:id="rId325"/>
    <p:sldId id="409" r:id="rId326"/>
    <p:sldId id="410" r:id="rId327"/>
    <p:sldId id="411" r:id="rId328"/>
    <p:sldId id="412" r:id="rId329"/>
    <p:sldId id="413" r:id="rId330"/>
    <p:sldId id="414" r:id="rId331"/>
    <p:sldId id="416" r:id="rId332"/>
    <p:sldId id="417" r:id="rId333"/>
    <p:sldId id="759" r:id="rId334"/>
    <p:sldId id="418" r:id="rId335"/>
    <p:sldId id="419" r:id="rId336"/>
    <p:sldId id="420" r:id="rId337"/>
    <p:sldId id="1169" r:id="rId338"/>
    <p:sldId id="1063" r:id="rId339"/>
    <p:sldId id="1064" r:id="rId340"/>
    <p:sldId id="1170" r:id="rId341"/>
    <p:sldId id="421" r:id="rId342"/>
    <p:sldId id="763" r:id="rId343"/>
    <p:sldId id="764" r:id="rId344"/>
    <p:sldId id="824" r:id="rId345"/>
    <p:sldId id="825" r:id="rId346"/>
    <p:sldId id="826" r:id="rId347"/>
    <p:sldId id="827" r:id="rId348"/>
    <p:sldId id="828" r:id="rId349"/>
    <p:sldId id="829" r:id="rId350"/>
    <p:sldId id="830" r:id="rId351"/>
    <p:sldId id="832" r:id="rId352"/>
    <p:sldId id="833" r:id="rId353"/>
    <p:sldId id="831" r:id="rId354"/>
    <p:sldId id="1027" r:id="rId355"/>
    <p:sldId id="1165" r:id="rId356"/>
    <p:sldId id="1166" r:id="rId357"/>
    <p:sldId id="1168" r:id="rId358"/>
    <p:sldId id="834" r:id="rId359"/>
    <p:sldId id="835" r:id="rId360"/>
    <p:sldId id="836" r:id="rId361"/>
    <p:sldId id="837" r:id="rId362"/>
    <p:sldId id="964" r:id="rId363"/>
    <p:sldId id="450" r:id="rId364"/>
    <p:sldId id="451" r:id="rId365"/>
    <p:sldId id="452" r:id="rId366"/>
    <p:sldId id="453" r:id="rId367"/>
    <p:sldId id="454" r:id="rId368"/>
    <p:sldId id="455" r:id="rId369"/>
    <p:sldId id="456" r:id="rId370"/>
    <p:sldId id="949" r:id="rId371"/>
    <p:sldId id="950" r:id="rId372"/>
    <p:sldId id="951" r:id="rId373"/>
    <p:sldId id="1167" r:id="rId374"/>
    <p:sldId id="457" r:id="rId375"/>
    <p:sldId id="458" r:id="rId376"/>
    <p:sldId id="459" r:id="rId377"/>
    <p:sldId id="460" r:id="rId378"/>
    <p:sldId id="461" r:id="rId379"/>
    <p:sldId id="838" r:id="rId380"/>
    <p:sldId id="965" r:id="rId381"/>
    <p:sldId id="839" r:id="rId382"/>
    <p:sldId id="840" r:id="rId383"/>
    <p:sldId id="841" r:id="rId384"/>
    <p:sldId id="1065" r:id="rId385"/>
    <p:sldId id="1066" r:id="rId386"/>
    <p:sldId id="912" r:id="rId387"/>
    <p:sldId id="961" r:id="rId388"/>
    <p:sldId id="529" r:id="rId389"/>
    <p:sldId id="422" r:id="rId390"/>
    <p:sldId id="423" r:id="rId391"/>
    <p:sldId id="424" r:id="rId392"/>
    <p:sldId id="425" r:id="rId393"/>
    <p:sldId id="426" r:id="rId394"/>
    <p:sldId id="427" r:id="rId395"/>
    <p:sldId id="428" r:id="rId396"/>
    <p:sldId id="863" r:id="rId397"/>
    <p:sldId id="429" r:id="rId398"/>
    <p:sldId id="733" r:id="rId399"/>
    <p:sldId id="734" r:id="rId400"/>
    <p:sldId id="735" r:id="rId401"/>
    <p:sldId id="736" r:id="rId402"/>
    <p:sldId id="737" r:id="rId403"/>
    <p:sldId id="738" r:id="rId404"/>
    <p:sldId id="739" r:id="rId405"/>
    <p:sldId id="740" r:id="rId406"/>
    <p:sldId id="741" r:id="rId407"/>
    <p:sldId id="742" r:id="rId408"/>
    <p:sldId id="743" r:id="rId409"/>
    <p:sldId id="744" r:id="rId410"/>
    <p:sldId id="745" r:id="rId411"/>
    <p:sldId id="746" r:id="rId412"/>
    <p:sldId id="747" r:id="rId413"/>
    <p:sldId id="748" r:id="rId414"/>
    <p:sldId id="749" r:id="rId415"/>
    <p:sldId id="750" r:id="rId416"/>
    <p:sldId id="751" r:id="rId417"/>
    <p:sldId id="752" r:id="rId418"/>
    <p:sldId id="754" r:id="rId419"/>
    <p:sldId id="861" r:id="rId420"/>
    <p:sldId id="755" r:id="rId421"/>
    <p:sldId id="756" r:id="rId422"/>
    <p:sldId id="757" r:id="rId423"/>
    <p:sldId id="758" r:id="rId424"/>
    <p:sldId id="862" r:id="rId425"/>
    <p:sldId id="962" r:id="rId426"/>
    <p:sldId id="528" r:id="rId427"/>
    <p:sldId id="430" r:id="rId428"/>
    <p:sldId id="431" r:id="rId429"/>
    <p:sldId id="432" r:id="rId430"/>
    <p:sldId id="433" r:id="rId431"/>
    <p:sldId id="434" r:id="rId432"/>
    <p:sldId id="435" r:id="rId433"/>
    <p:sldId id="436" r:id="rId434"/>
    <p:sldId id="437" r:id="rId435"/>
    <p:sldId id="438" r:id="rId436"/>
    <p:sldId id="439" r:id="rId437"/>
    <p:sldId id="440" r:id="rId438"/>
    <p:sldId id="441" r:id="rId439"/>
    <p:sldId id="442" r:id="rId440"/>
    <p:sldId id="443" r:id="rId441"/>
    <p:sldId id="444" r:id="rId442"/>
    <p:sldId id="445" r:id="rId443"/>
    <p:sldId id="446" r:id="rId444"/>
    <p:sldId id="447" r:id="rId445"/>
    <p:sldId id="448" r:id="rId446"/>
    <p:sldId id="463" r:id="rId447"/>
    <p:sldId id="462" r:id="rId448"/>
    <p:sldId id="464" r:id="rId449"/>
    <p:sldId id="465" r:id="rId450"/>
    <p:sldId id="466" r:id="rId451"/>
    <p:sldId id="467" r:id="rId452"/>
    <p:sldId id="468" r:id="rId453"/>
    <p:sldId id="469" r:id="rId454"/>
    <p:sldId id="470" r:id="rId455"/>
    <p:sldId id="471" r:id="rId456"/>
    <p:sldId id="472" r:id="rId457"/>
    <p:sldId id="473" r:id="rId458"/>
    <p:sldId id="474" r:id="rId459"/>
    <p:sldId id="475" r:id="rId460"/>
    <p:sldId id="477" r:id="rId461"/>
    <p:sldId id="476" r:id="rId462"/>
    <p:sldId id="669" r:id="rId463"/>
    <p:sldId id="478" r:id="rId464"/>
    <p:sldId id="480" r:id="rId465"/>
    <p:sldId id="670" r:id="rId466"/>
    <p:sldId id="672" r:id="rId467"/>
    <p:sldId id="481" r:id="rId468"/>
    <p:sldId id="671" r:id="rId469"/>
    <p:sldId id="482" r:id="rId470"/>
    <p:sldId id="673" r:id="rId471"/>
    <p:sldId id="483" r:id="rId472"/>
    <p:sldId id="1044" r:id="rId473"/>
    <p:sldId id="1050" r:id="rId474"/>
    <p:sldId id="1045" r:id="rId475"/>
    <p:sldId id="1046" r:id="rId476"/>
    <p:sldId id="1047" r:id="rId477"/>
    <p:sldId id="1048" r:id="rId478"/>
    <p:sldId id="503" r:id="rId479"/>
    <p:sldId id="484" r:id="rId480"/>
    <p:sldId id="485" r:id="rId481"/>
    <p:sldId id="486" r:id="rId482"/>
    <p:sldId id="487" r:id="rId483"/>
    <p:sldId id="488" r:id="rId484"/>
    <p:sldId id="489" r:id="rId485"/>
    <p:sldId id="490" r:id="rId486"/>
    <p:sldId id="491" r:id="rId487"/>
    <p:sldId id="492" r:id="rId488"/>
    <p:sldId id="674" r:id="rId489"/>
    <p:sldId id="493" r:id="rId490"/>
    <p:sldId id="494" r:id="rId491"/>
    <p:sldId id="495" r:id="rId492"/>
    <p:sldId id="1068" r:id="rId493"/>
    <p:sldId id="1069" r:id="rId494"/>
    <p:sldId id="496" r:id="rId495"/>
    <p:sldId id="497" r:id="rId496"/>
    <p:sldId id="498" r:id="rId497"/>
    <p:sldId id="499" r:id="rId498"/>
    <p:sldId id="500" r:id="rId499"/>
    <p:sldId id="501" r:id="rId500"/>
    <p:sldId id="502" r:id="rId501"/>
    <p:sldId id="504" r:id="rId502"/>
    <p:sldId id="505" r:id="rId503"/>
    <p:sldId id="506" r:id="rId504"/>
    <p:sldId id="507" r:id="rId505"/>
    <p:sldId id="508" r:id="rId506"/>
    <p:sldId id="509" r:id="rId507"/>
    <p:sldId id="510" r:id="rId508"/>
    <p:sldId id="511" r:id="rId509"/>
    <p:sldId id="512" r:id="rId510"/>
    <p:sldId id="675" r:id="rId511"/>
    <p:sldId id="513" r:id="rId512"/>
    <p:sldId id="514" r:id="rId513"/>
    <p:sldId id="515" r:id="rId514"/>
    <p:sldId id="516" r:id="rId515"/>
    <p:sldId id="518" r:id="rId516"/>
    <p:sldId id="517" r:id="rId517"/>
    <p:sldId id="519" r:id="rId518"/>
    <p:sldId id="520" r:id="rId519"/>
    <p:sldId id="521" r:id="rId520"/>
    <p:sldId id="522" r:id="rId521"/>
    <p:sldId id="536" r:id="rId522"/>
    <p:sldId id="537" r:id="rId523"/>
    <p:sldId id="538" r:id="rId524"/>
    <p:sldId id="676" r:id="rId525"/>
    <p:sldId id="539" r:id="rId526"/>
    <p:sldId id="540" r:id="rId527"/>
    <p:sldId id="541" r:id="rId528"/>
    <p:sldId id="542" r:id="rId529"/>
    <p:sldId id="543" r:id="rId530"/>
    <p:sldId id="544" r:id="rId531"/>
    <p:sldId id="545" r:id="rId532"/>
    <p:sldId id="546" r:id="rId533"/>
    <p:sldId id="547" r:id="rId534"/>
    <p:sldId id="548" r:id="rId535"/>
    <p:sldId id="549" r:id="rId536"/>
    <p:sldId id="677" r:id="rId537"/>
    <p:sldId id="550" r:id="rId538"/>
    <p:sldId id="551" r:id="rId539"/>
    <p:sldId id="1034" r:id="rId540"/>
    <p:sldId id="552" r:id="rId541"/>
    <p:sldId id="553" r:id="rId542"/>
    <p:sldId id="554" r:id="rId543"/>
    <p:sldId id="555" r:id="rId544"/>
    <p:sldId id="556" r:id="rId545"/>
    <p:sldId id="557" r:id="rId546"/>
    <p:sldId id="558" r:id="rId547"/>
    <p:sldId id="678" r:id="rId548"/>
    <p:sldId id="559" r:id="rId549"/>
    <p:sldId id="560" r:id="rId550"/>
    <p:sldId id="561" r:id="rId551"/>
    <p:sldId id="562" r:id="rId552"/>
    <p:sldId id="679" r:id="rId553"/>
    <p:sldId id="563" r:id="rId554"/>
    <p:sldId id="680" r:id="rId555"/>
    <p:sldId id="564" r:id="rId556"/>
    <p:sldId id="565" r:id="rId557"/>
    <p:sldId id="566" r:id="rId558"/>
    <p:sldId id="681" r:id="rId559"/>
    <p:sldId id="567" r:id="rId560"/>
    <p:sldId id="568" r:id="rId561"/>
    <p:sldId id="569" r:id="rId562"/>
    <p:sldId id="570" r:id="rId563"/>
    <p:sldId id="571" r:id="rId564"/>
    <p:sldId id="572" r:id="rId565"/>
    <p:sldId id="573" r:id="rId566"/>
    <p:sldId id="923" r:id="rId567"/>
    <p:sldId id="924" r:id="rId568"/>
    <p:sldId id="925" r:id="rId569"/>
    <p:sldId id="926" r:id="rId570"/>
    <p:sldId id="927" r:id="rId571"/>
    <p:sldId id="929" r:id="rId572"/>
    <p:sldId id="930" r:id="rId573"/>
    <p:sldId id="574" r:id="rId574"/>
    <p:sldId id="575" r:id="rId575"/>
    <p:sldId id="576" r:id="rId576"/>
    <p:sldId id="577" r:id="rId577"/>
    <p:sldId id="578" r:id="rId578"/>
    <p:sldId id="579" r:id="rId579"/>
    <p:sldId id="580" r:id="rId580"/>
    <p:sldId id="581" r:id="rId581"/>
    <p:sldId id="582" r:id="rId582"/>
    <p:sldId id="583" r:id="rId583"/>
    <p:sldId id="584" r:id="rId584"/>
    <p:sldId id="585" r:id="rId585"/>
    <p:sldId id="938" r:id="rId586"/>
    <p:sldId id="931" r:id="rId587"/>
    <p:sldId id="932" r:id="rId588"/>
    <p:sldId id="933" r:id="rId589"/>
    <p:sldId id="934" r:id="rId590"/>
    <p:sldId id="849" r:id="rId591"/>
    <p:sldId id="937" r:id="rId592"/>
    <p:sldId id="936" r:id="rId593"/>
    <p:sldId id="1197" r:id="rId594"/>
    <p:sldId id="587" r:id="rId595"/>
    <p:sldId id="586" r:id="rId596"/>
    <p:sldId id="588" r:id="rId597"/>
    <p:sldId id="589" r:id="rId598"/>
    <p:sldId id="590" r:id="rId599"/>
    <p:sldId id="591" r:id="rId600"/>
    <p:sldId id="682" r:id="rId601"/>
    <p:sldId id="592" r:id="rId602"/>
    <p:sldId id="684" r:id="rId603"/>
    <p:sldId id="683" r:id="rId604"/>
    <p:sldId id="593" r:id="rId605"/>
    <p:sldId id="594" r:id="rId606"/>
    <p:sldId id="595" r:id="rId607"/>
    <p:sldId id="596" r:id="rId608"/>
    <p:sldId id="597" r:id="rId609"/>
    <p:sldId id="685" r:id="rId610"/>
    <p:sldId id="598" r:id="rId611"/>
    <p:sldId id="599" r:id="rId612"/>
    <p:sldId id="686" r:id="rId613"/>
    <p:sldId id="600" r:id="rId614"/>
    <p:sldId id="601" r:id="rId615"/>
    <p:sldId id="602" r:id="rId616"/>
    <p:sldId id="603" r:id="rId617"/>
    <p:sldId id="604" r:id="rId618"/>
    <p:sldId id="687" r:id="rId619"/>
    <p:sldId id="605" r:id="rId620"/>
    <p:sldId id="606" r:id="rId621"/>
    <p:sldId id="607" r:id="rId622"/>
    <p:sldId id="608" r:id="rId623"/>
    <p:sldId id="609" r:id="rId624"/>
    <p:sldId id="610" r:id="rId625"/>
    <p:sldId id="611" r:id="rId626"/>
    <p:sldId id="612" r:id="rId627"/>
    <p:sldId id="613" r:id="rId628"/>
    <p:sldId id="614" r:id="rId629"/>
    <p:sldId id="615" r:id="rId630"/>
    <p:sldId id="616" r:id="rId631"/>
    <p:sldId id="617" r:id="rId632"/>
    <p:sldId id="688" r:id="rId633"/>
    <p:sldId id="618" r:id="rId634"/>
    <p:sldId id="689" r:id="rId635"/>
    <p:sldId id="619" r:id="rId636"/>
    <p:sldId id="620" r:id="rId637"/>
    <p:sldId id="621" r:id="rId638"/>
    <p:sldId id="622" r:id="rId639"/>
    <p:sldId id="623" r:id="rId640"/>
    <p:sldId id="690" r:id="rId641"/>
    <p:sldId id="624" r:id="rId642"/>
    <p:sldId id="625" r:id="rId643"/>
    <p:sldId id="626" r:id="rId644"/>
    <p:sldId id="627" r:id="rId645"/>
    <p:sldId id="628" r:id="rId646"/>
    <p:sldId id="629" r:id="rId647"/>
    <p:sldId id="630" r:id="rId648"/>
    <p:sldId id="631" r:id="rId649"/>
    <p:sldId id="632" r:id="rId650"/>
    <p:sldId id="633" r:id="rId651"/>
    <p:sldId id="634" r:id="rId652"/>
    <p:sldId id="635" r:id="rId653"/>
    <p:sldId id="636" r:id="rId654"/>
    <p:sldId id="637" r:id="rId655"/>
    <p:sldId id="638" r:id="rId656"/>
    <p:sldId id="639" r:id="rId657"/>
    <p:sldId id="640" r:id="rId658"/>
    <p:sldId id="641" r:id="rId659"/>
    <p:sldId id="691" r:id="rId660"/>
    <p:sldId id="642" r:id="rId661"/>
    <p:sldId id="643" r:id="rId662"/>
    <p:sldId id="644" r:id="rId663"/>
    <p:sldId id="645" r:id="rId664"/>
    <p:sldId id="692" r:id="rId665"/>
    <p:sldId id="646" r:id="rId666"/>
    <p:sldId id="647" r:id="rId667"/>
    <p:sldId id="969" r:id="rId668"/>
    <p:sldId id="970" r:id="rId669"/>
    <p:sldId id="968" r:id="rId670"/>
    <p:sldId id="971" r:id="rId671"/>
    <p:sldId id="972" r:id="rId672"/>
    <p:sldId id="973" r:id="rId673"/>
    <p:sldId id="974" r:id="rId674"/>
    <p:sldId id="975" r:id="rId675"/>
    <p:sldId id="976" r:id="rId676"/>
    <p:sldId id="978" r:id="rId677"/>
    <p:sldId id="979" r:id="rId678"/>
    <p:sldId id="1207" r:id="rId679"/>
    <p:sldId id="1208" r:id="rId680"/>
    <p:sldId id="1211" r:id="rId681"/>
    <p:sldId id="1214" r:id="rId682"/>
    <p:sldId id="1209" r:id="rId683"/>
    <p:sldId id="1213" r:id="rId684"/>
    <p:sldId id="1210" r:id="rId685"/>
    <p:sldId id="1215" r:id="rId686"/>
    <p:sldId id="1217" r:id="rId687"/>
    <p:sldId id="1216" r:id="rId688"/>
    <p:sldId id="1218" r:id="rId689"/>
    <p:sldId id="1219" r:id="rId690"/>
    <p:sldId id="1220" r:id="rId691"/>
    <p:sldId id="1222" r:id="rId692"/>
    <p:sldId id="1221" r:id="rId693"/>
    <p:sldId id="1223" r:id="rId694"/>
    <p:sldId id="648" r:id="rId695"/>
    <p:sldId id="844" r:id="rId696"/>
    <p:sldId id="1058" r:id="rId697"/>
    <p:sldId id="649" r:id="rId698"/>
    <p:sldId id="650" r:id="rId699"/>
    <p:sldId id="651" r:id="rId700"/>
    <p:sldId id="652" r:id="rId701"/>
    <p:sldId id="653" r:id="rId702"/>
    <p:sldId id="654" r:id="rId703"/>
    <p:sldId id="693" r:id="rId704"/>
    <p:sldId id="655" r:id="rId705"/>
    <p:sldId id="656" r:id="rId706"/>
    <p:sldId id="657" r:id="rId707"/>
    <p:sldId id="658" r:id="rId708"/>
    <p:sldId id="659" r:id="rId709"/>
    <p:sldId id="660" r:id="rId710"/>
    <p:sldId id="661" r:id="rId711"/>
    <p:sldId id="1070" r:id="rId712"/>
    <p:sldId id="1072" r:id="rId713"/>
    <p:sldId id="1073" r:id="rId714"/>
    <p:sldId id="1075" r:id="rId715"/>
    <p:sldId id="1074" r:id="rId716"/>
    <p:sldId id="1076" r:id="rId717"/>
    <p:sldId id="1077" r:id="rId718"/>
    <p:sldId id="1078" r:id="rId719"/>
    <p:sldId id="1079" r:id="rId720"/>
    <p:sldId id="1080" r:id="rId721"/>
    <p:sldId id="1081" r:id="rId722"/>
    <p:sldId id="1082" r:id="rId723"/>
    <p:sldId id="1083" r:id="rId724"/>
    <p:sldId id="1084" r:id="rId725"/>
    <p:sldId id="1085" r:id="rId726"/>
    <p:sldId id="1086" r:id="rId727"/>
    <p:sldId id="1087" r:id="rId728"/>
    <p:sldId id="1088" r:id="rId729"/>
    <p:sldId id="1091" r:id="rId730"/>
    <p:sldId id="1071" r:id="rId731"/>
    <p:sldId id="1092" r:id="rId732"/>
    <p:sldId id="1093" r:id="rId733"/>
    <p:sldId id="1094" r:id="rId734"/>
    <p:sldId id="1096" r:id="rId735"/>
    <p:sldId id="1095" r:id="rId736"/>
    <p:sldId id="1097" r:id="rId737"/>
    <p:sldId id="1098" r:id="rId738"/>
    <p:sldId id="1099" r:id="rId739"/>
    <p:sldId id="1100" r:id="rId740"/>
    <p:sldId id="1102" r:id="rId741"/>
    <p:sldId id="1101" r:id="rId742"/>
    <p:sldId id="1103" r:id="rId743"/>
    <p:sldId id="1104" r:id="rId744"/>
    <p:sldId id="1106" r:id="rId745"/>
    <p:sldId id="1105" r:id="rId746"/>
    <p:sldId id="1107" r:id="rId747"/>
    <p:sldId id="1108" r:id="rId748"/>
    <p:sldId id="1109" r:id="rId749"/>
    <p:sldId id="1110" r:id="rId750"/>
    <p:sldId id="1129" r:id="rId751"/>
    <p:sldId id="1111" r:id="rId752"/>
    <p:sldId id="1112" r:id="rId753"/>
    <p:sldId id="1113" r:id="rId754"/>
    <p:sldId id="1114" r:id="rId755"/>
    <p:sldId id="1115" r:id="rId756"/>
    <p:sldId id="1116" r:id="rId757"/>
    <p:sldId id="1117" r:id="rId758"/>
    <p:sldId id="1118" r:id="rId759"/>
    <p:sldId id="1119" r:id="rId760"/>
    <p:sldId id="1120" r:id="rId761"/>
    <p:sldId id="1121" r:id="rId762"/>
    <p:sldId id="1122" r:id="rId763"/>
    <p:sldId id="1123" r:id="rId764"/>
    <p:sldId id="1130" r:id="rId765"/>
    <p:sldId id="1124" r:id="rId766"/>
    <p:sldId id="1126" r:id="rId767"/>
    <p:sldId id="1125" r:id="rId768"/>
    <p:sldId id="1131" r:id="rId769"/>
    <p:sldId id="1128" r:id="rId770"/>
    <p:sldId id="662" r:id="rId771"/>
    <p:sldId id="998" r:id="rId772"/>
    <p:sldId id="999" r:id="rId773"/>
    <p:sldId id="663" r:id="rId774"/>
    <p:sldId id="984" r:id="rId775"/>
    <p:sldId id="985" r:id="rId776"/>
    <p:sldId id="986" r:id="rId777"/>
    <p:sldId id="987" r:id="rId778"/>
    <p:sldId id="988" r:id="rId779"/>
    <p:sldId id="989" r:id="rId780"/>
    <p:sldId id="694" r:id="rId781"/>
    <p:sldId id="695" r:id="rId782"/>
    <p:sldId id="696" r:id="rId783"/>
    <p:sldId id="697" r:id="rId784"/>
    <p:sldId id="698" r:id="rId785"/>
    <p:sldId id="699" r:id="rId786"/>
    <p:sldId id="700" r:id="rId787"/>
    <p:sldId id="701" r:id="rId788"/>
    <p:sldId id="702" r:id="rId789"/>
    <p:sldId id="1008" r:id="rId790"/>
    <p:sldId id="1007" r:id="rId791"/>
    <p:sldId id="1005" r:id="rId792"/>
    <p:sldId id="1006" r:id="rId793"/>
    <p:sldId id="1009" r:id="rId794"/>
    <p:sldId id="1139" r:id="rId795"/>
    <p:sldId id="1132" r:id="rId796"/>
    <p:sldId id="1133" r:id="rId797"/>
    <p:sldId id="1134" r:id="rId798"/>
    <p:sldId id="1135" r:id="rId799"/>
    <p:sldId id="1136" r:id="rId800"/>
    <p:sldId id="1137" r:id="rId801"/>
    <p:sldId id="1138" r:id="rId802"/>
    <p:sldId id="703" r:id="rId803"/>
    <p:sldId id="704" r:id="rId804"/>
    <p:sldId id="705" r:id="rId805"/>
    <p:sldId id="706" r:id="rId806"/>
    <p:sldId id="707" r:id="rId807"/>
    <p:sldId id="708" r:id="rId808"/>
    <p:sldId id="709" r:id="rId809"/>
    <p:sldId id="710" r:id="rId810"/>
    <p:sldId id="711" r:id="rId811"/>
    <p:sldId id="712" r:id="rId812"/>
    <p:sldId id="713" r:id="rId813"/>
    <p:sldId id="714" r:id="rId814"/>
    <p:sldId id="715" r:id="rId815"/>
    <p:sldId id="716" r:id="rId816"/>
    <p:sldId id="717" r:id="rId817"/>
    <p:sldId id="718" r:id="rId818"/>
    <p:sldId id="719" r:id="rId819"/>
    <p:sldId id="720" r:id="rId820"/>
    <p:sldId id="721" r:id="rId821"/>
    <p:sldId id="722" r:id="rId822"/>
    <p:sldId id="935" r:id="rId823"/>
    <p:sldId id="723" r:id="rId824"/>
    <p:sldId id="724" r:id="rId825"/>
    <p:sldId id="725" r:id="rId826"/>
    <p:sldId id="726" r:id="rId827"/>
    <p:sldId id="727" r:id="rId828"/>
    <p:sldId id="728" r:id="rId829"/>
    <p:sldId id="729" r:id="rId830"/>
    <p:sldId id="730" r:id="rId831"/>
    <p:sldId id="939" r:id="rId832"/>
    <p:sldId id="940" r:id="rId833"/>
    <p:sldId id="941" r:id="rId834"/>
    <p:sldId id="942" r:id="rId835"/>
    <p:sldId id="943" r:id="rId836"/>
    <p:sldId id="944" r:id="rId837"/>
    <p:sldId id="1012" r:id="rId838"/>
    <p:sldId id="761" r:id="rId839"/>
    <p:sldId id="762" r:id="rId840"/>
    <p:sldId id="902" r:id="rId841"/>
    <p:sldId id="1002" r:id="rId842"/>
    <p:sldId id="955" r:id="rId843"/>
    <p:sldId id="990" r:id="rId844"/>
    <p:sldId id="946" r:id="rId845"/>
    <p:sldId id="967" r:id="rId846"/>
    <p:sldId id="865" r:id="rId847"/>
    <p:sldId id="1001" r:id="rId848"/>
    <p:sldId id="1000" r:id="rId849"/>
    <p:sldId id="866" r:id="rId850"/>
    <p:sldId id="867" r:id="rId851"/>
    <p:sldId id="868" r:id="rId852"/>
    <p:sldId id="869" r:id="rId853"/>
    <p:sldId id="870" r:id="rId854"/>
    <p:sldId id="871" r:id="rId855"/>
    <p:sldId id="872" r:id="rId856"/>
    <p:sldId id="873" r:id="rId857"/>
    <p:sldId id="874" r:id="rId858"/>
    <p:sldId id="875" r:id="rId859"/>
    <p:sldId id="876" r:id="rId860"/>
    <p:sldId id="878" r:id="rId861"/>
    <p:sldId id="880" r:id="rId862"/>
    <p:sldId id="881" r:id="rId863"/>
    <p:sldId id="882" r:id="rId864"/>
    <p:sldId id="883" r:id="rId865"/>
    <p:sldId id="884" r:id="rId866"/>
    <p:sldId id="885" r:id="rId867"/>
    <p:sldId id="886" r:id="rId868"/>
    <p:sldId id="888" r:id="rId869"/>
    <p:sldId id="887" r:id="rId870"/>
    <p:sldId id="889" r:id="rId871"/>
    <p:sldId id="890" r:id="rId872"/>
    <p:sldId id="891" r:id="rId873"/>
    <p:sldId id="892" r:id="rId874"/>
    <p:sldId id="893" r:id="rId875"/>
    <p:sldId id="894" r:id="rId876"/>
    <p:sldId id="895" r:id="rId877"/>
    <p:sldId id="896" r:id="rId878"/>
    <p:sldId id="897" r:id="rId879"/>
    <p:sldId id="898" r:id="rId880"/>
    <p:sldId id="899" r:id="rId881"/>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50"/>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Lst>
        </p14:section>
        <p14:section name="La portées des variables et les références" id="{5116B4F6-F2EF-437A-8E4B-C7E130894CA9}">
          <p14:sldIdLst>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1251"/>
            <p14:sldId id="794"/>
            <p14:sldId id="523"/>
            <p14:sldId id="524"/>
            <p14:sldId id="525"/>
            <p14:sldId id="351"/>
            <p14:sldId id="352"/>
            <p14:sldId id="795"/>
            <p14:sldId id="853"/>
            <p14:sldId id="854"/>
            <p14:sldId id="796"/>
            <p14:sldId id="797"/>
            <p14:sldId id="798"/>
            <p14:sldId id="908"/>
            <p14:sldId id="905"/>
            <p14:sldId id="907"/>
            <p14:sldId id="799"/>
            <p14:sldId id="1252"/>
            <p14:sldId id="1253"/>
            <p14:sldId id="1254"/>
            <p14:sldId id="1255"/>
            <p14:sldId id="1256"/>
            <p14:sldId id="1257"/>
            <p14:sldId id="1258"/>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1246"/>
            <p14:sldId id="1247"/>
            <p14:sldId id="847"/>
            <p14:sldId id="317"/>
            <p14:sldId id="318"/>
            <p14:sldId id="1159"/>
            <p14:sldId id="1161"/>
            <p14:sldId id="1163"/>
            <p14:sldId id="1162"/>
            <p14:sldId id="534"/>
            <p14:sldId id="813"/>
            <p14:sldId id="319"/>
            <p14:sldId id="817"/>
            <p14:sldId id="818"/>
            <p14:sldId id="1244"/>
            <p14:sldId id="814"/>
            <p14:sldId id="852"/>
            <p14:sldId id="816"/>
            <p14:sldId id="1245"/>
            <p14:sldId id="996"/>
            <p14:sldId id="320"/>
            <p14:sldId id="321"/>
            <p14:sldId id="1060"/>
            <p14:sldId id="1248"/>
            <p14:sldId id="1249"/>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Lst>
        </p14:section>
        <p14:section name="Raising errors in Python" id="{F137D02F-EF94-4F88-ACD7-257826DC51AD}">
          <p14:sldIdLst>
            <p14:sldId id="1187"/>
            <p14:sldId id="1188"/>
            <p14:sldId id="1189"/>
            <p14:sldId id="1190"/>
          </p14:sldIdLst>
        </p14:section>
        <p14:section name="Dealing with Python errors" id="{9025F62C-30A0-4A8E-A3B5-6F70A04C7BB6}">
          <p14:sldIdLst>
            <p14:sldId id="1191"/>
            <p14:sldId id="1192"/>
          </p14:sldIdLst>
        </p14:section>
        <p14:section name="The on success block and re-raising exceptions" id="{8F9D443B-133D-49F0-BC9D-F14ED762F971}">
          <p14:sldIdLst>
            <p14:sldId id="1193"/>
            <p14:sldId id="1194"/>
            <p14:sldId id="1195"/>
            <p14:sldId id="1196"/>
          </p14:sldIdLst>
        </p14:section>
        <p14:section name="Gérez les exceptions" id="{8F37B1E3-7263-4F69-9DCA-A151B566D745}">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Python Slices" id="{91C0E2AB-6F77-4B41-AC4E-A6503883C499}">
          <p14:sldIdLst>
            <p14:sldId id="1148"/>
            <p14:sldId id="1149"/>
            <p14:sldId id="1150"/>
          </p14:sldIdLst>
        </p14:section>
        <p14:section name="List comprehension" id="{56580F64-191D-4A03-80EF-5F70802DDAD0}">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Comprehension" id="{969F0992-D699-4377-BEF7-F7CD932AC5AA}">
          <p14:sldIdLst>
            <p14:sldId id="1153"/>
            <p14:sldId id="800"/>
            <p14:sldId id="532"/>
            <p14:sldId id="1151"/>
            <p14:sldId id="1152"/>
            <p14:sldId id="362"/>
            <p14:sldId id="1033"/>
            <p14:sldId id="363"/>
            <p14:sldId id="1234"/>
            <p14:sldId id="365"/>
            <p14:sldId id="803"/>
            <p14:sldId id="804"/>
            <p14:sldId id="1154"/>
            <p14:sldId id="1155"/>
            <p14:sldId id="1156"/>
            <p14:sldId id="36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ection>
        <p14:section name="Appréhendez les classes" id="{E175053A-F758-4251-AC67-FE357017584D}">
          <p14:sldIdLst/>
        </p14:section>
        <p14:section name="Définissez des propriétés" id="{0BF06018-B467-48F0-ABC1-2510FC7C36FF}">
          <p14:sldIdLst/>
        </p14:section>
        <p14:section name="Appliquez des méthodes spéciales" id="{9A1B3AD3-BF7A-410D-ABD6-3FACCBEBB7FA}">
          <p14:sldIdLst/>
        </p14:section>
        <p14:section name="Making Custom Containers" id="{63ADC925-1B92-49DA-8FF1-1647B182BB98}">
          <p14:sldIdLst/>
        </p14:section>
        <p14:section name="Appliquez 2 méthodes de tri" id="{972D2E2C-8CAE-42FC-B47D-9E1646A9A9B1}">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Un objet est-il callable ?" id="{4747BE42-EE27-4203-BA58-B5294DFAA379}">
          <p14:sldIdLst>
            <p14:sldId id="912"/>
            <p14:sldId id="961"/>
          </p14:sldIdLst>
        </p14:section>
        <p14:section name="Définissez des propriétés" id="{F0A46D6A-DD7F-4FFF-B3C5-BF1056DFC7B7}">
          <p14:sldIdLst>
            <p14:sldId id="529"/>
            <p14:sldId id="422"/>
            <p14:sldId id="423"/>
            <p14:sldId id="424"/>
            <p14:sldId id="425"/>
            <p14:sldId id="426"/>
            <p14:sldId id="427"/>
            <p14:sldId id="428"/>
            <p14:sldId id="863"/>
            <p14:sldId id="429"/>
          </p14:sldIdLst>
        </p14:section>
        <p14:section name="Appliquez des méthodes spéciales" id="{78CD57D9-3EE0-4440-93A3-AD597D00ED85}">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508B7C8E-D03E-4874-B95F-025BD931193F}">
          <p14:sldIdLst>
            <p14:sldId id="862"/>
            <p14:sldId id="962"/>
          </p14:sldIdLst>
        </p14:section>
        <p14:section name="Appliquez 2 méthodes de tri" id="{5C000D7F-8F1E-454D-AC62-D01ABF9FF072}">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197"/>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Typing in Python https://www.teclado.com/30-days-of-python/python-30-day-28-type-hinting" id="{2EC8105F-DF2F-4594-9886-EE63626AC3E0}">
          <p14:sldIdLst>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66FF"/>
    <a:srgbClr val="8080CA"/>
    <a:srgbClr val="009999"/>
    <a:srgbClr val="EC8D24"/>
    <a:srgbClr val="C90796"/>
    <a:srgbClr val="55519F"/>
    <a:srgbClr val="5058A0"/>
    <a:srgbClr val="AC0C77"/>
    <a:srgbClr val="902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4645" autoAdjust="0"/>
  </p:normalViewPr>
  <p:slideViewPr>
    <p:cSldViewPr snapToGrid="0">
      <p:cViewPr varScale="1">
        <p:scale>
          <a:sx n="116" d="100"/>
          <a:sy n="116" d="100"/>
        </p:scale>
        <p:origin x="108" y="13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882" Type="http://schemas.openxmlformats.org/officeDocument/2006/relationships/notesMaster" Target="notesMasters/notesMaster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884" Type="http://schemas.openxmlformats.org/officeDocument/2006/relationships/presProps" Target="presProps.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886"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slide" Target="slides/slide878.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commentAuthors" Target="commentAuthor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viewProps" Target="viewProp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tableStyles" Target="tableStyles.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10/06/2021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677</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685</a:t>
            </a:fld>
            <a:endParaRPr lang="fr-FR" dirty="0"/>
          </a:p>
        </p:txBody>
      </p:sp>
    </p:spTree>
    <p:extLst>
      <p:ext uri="{BB962C8B-B14F-4D97-AF65-F5344CB8AC3E}">
        <p14:creationId xmlns:p14="http://schemas.microsoft.com/office/powerpoint/2010/main" val="2021651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686</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687</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688</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689</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124</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125</a:t>
            </a:fld>
            <a:endParaRPr lang="fr-FR" dirty="0"/>
          </a:p>
        </p:txBody>
      </p:sp>
    </p:spTree>
    <p:extLst>
      <p:ext uri="{BB962C8B-B14F-4D97-AF65-F5344CB8AC3E}">
        <p14:creationId xmlns:p14="http://schemas.microsoft.com/office/powerpoint/2010/main" val="2172718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126</a:t>
            </a:fld>
            <a:endParaRPr lang="fr-FR" dirty="0"/>
          </a:p>
        </p:txBody>
      </p:sp>
    </p:spTree>
    <p:extLst>
      <p:ext uri="{BB962C8B-B14F-4D97-AF65-F5344CB8AC3E}">
        <p14:creationId xmlns:p14="http://schemas.microsoft.com/office/powerpoint/2010/main" val="527737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252</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340</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675</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676</a:t>
            </a:fld>
            <a:endParaRPr lang="fr-FR" dirty="0"/>
          </a:p>
        </p:txBody>
      </p:sp>
    </p:spTree>
    <p:extLst>
      <p:ext uri="{BB962C8B-B14F-4D97-AF65-F5344CB8AC3E}">
        <p14:creationId xmlns:p14="http://schemas.microsoft.com/office/powerpoint/2010/main" val="84475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10/06/2021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10/06/2021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10/06/2021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10/06/2021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10/06/2021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10/06/2021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499.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image" Target="../media/image67.png"/><Relationship Id="rId84" Type="http://schemas.openxmlformats.org/officeDocument/2006/relationships/slide" Target="slide152.xml"/><Relationship Id="rId89" Type="http://schemas.openxmlformats.org/officeDocument/2006/relationships/slide" Target="slide182.xml"/><Relationship Id="rId112" Type="http://schemas.openxmlformats.org/officeDocument/2006/relationships/slide" Target="slide426.xml"/><Relationship Id="rId133" Type="http://schemas.openxmlformats.org/officeDocument/2006/relationships/slide" Target="slide711.xml"/><Relationship Id="rId138" Type="http://schemas.openxmlformats.org/officeDocument/2006/relationships/slide" Target="slide802.xml"/><Relationship Id="rId16" Type="http://schemas.openxmlformats.org/officeDocument/2006/relationships/image" Target="../media/image15.png"/><Relationship Id="rId107" Type="http://schemas.openxmlformats.org/officeDocument/2006/relationships/slide" Target="slide379.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3.xml"/><Relationship Id="rId79" Type="http://schemas.openxmlformats.org/officeDocument/2006/relationships/slide" Target="slide81.xml"/><Relationship Id="rId102" Type="http://schemas.openxmlformats.org/officeDocument/2006/relationships/slide" Target="slide312.xml"/><Relationship Id="rId123" Type="http://schemas.openxmlformats.org/officeDocument/2006/relationships/slide" Target="slide585.xml"/><Relationship Id="rId128" Type="http://schemas.openxmlformats.org/officeDocument/2006/relationships/slide" Target="slide650.xml"/><Relationship Id="rId5" Type="http://schemas.openxmlformats.org/officeDocument/2006/relationships/image" Target="../media/image4.png"/><Relationship Id="rId90" Type="http://schemas.openxmlformats.org/officeDocument/2006/relationships/slide" Target="slide186.xml"/><Relationship Id="rId95" Type="http://schemas.openxmlformats.org/officeDocument/2006/relationships/slide" Target="slide237.xml"/><Relationship Id="rId22" Type="http://schemas.openxmlformats.org/officeDocument/2006/relationships/image" Target="../media/image21.png"/><Relationship Id="rId27" Type="http://schemas.openxmlformats.org/officeDocument/2006/relationships/image" Target="../media/image26.png"/><Relationship Id="rId43" Type="http://schemas.openxmlformats.org/officeDocument/2006/relationships/image" Target="../media/image42.png"/><Relationship Id="rId48" Type="http://schemas.openxmlformats.org/officeDocument/2006/relationships/image" Target="../media/image47.png"/><Relationship Id="rId64" Type="http://schemas.openxmlformats.org/officeDocument/2006/relationships/image" Target="../media/image63.png"/><Relationship Id="rId69" Type="http://schemas.openxmlformats.org/officeDocument/2006/relationships/image" Target="../media/image68.png"/><Relationship Id="rId113" Type="http://schemas.openxmlformats.org/officeDocument/2006/relationships/slide" Target="slide446.xml"/><Relationship Id="rId118" Type="http://schemas.openxmlformats.org/officeDocument/2006/relationships/slide" Target="slide515.xml"/><Relationship Id="rId134" Type="http://schemas.openxmlformats.org/officeDocument/2006/relationships/slide" Target="slide770.xml"/><Relationship Id="rId139" Type="http://schemas.openxmlformats.org/officeDocument/2006/relationships/slide" Target="slide823.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png"/><Relationship Id="rId80" Type="http://schemas.openxmlformats.org/officeDocument/2006/relationships/slide" Target="slide83.xml"/><Relationship Id="rId85" Type="http://schemas.openxmlformats.org/officeDocument/2006/relationships/slide" Target="slide155.xml"/><Relationship Id="rId93" Type="http://schemas.openxmlformats.org/officeDocument/2006/relationships/slide" Target="slide230.xml"/><Relationship Id="rId98" Type="http://schemas.openxmlformats.org/officeDocument/2006/relationships/slide" Target="slide280.xml"/><Relationship Id="rId121" Type="http://schemas.openxmlformats.org/officeDocument/2006/relationships/slide" Target="slide566.xml"/><Relationship Id="rId142" Type="http://schemas.openxmlformats.org/officeDocument/2006/relationships/slide" Target="slide842.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slide" Target="slide314.xml"/><Relationship Id="rId108" Type="http://schemas.openxmlformats.org/officeDocument/2006/relationships/slide" Target="slide386.xml"/><Relationship Id="rId116" Type="http://schemas.openxmlformats.org/officeDocument/2006/relationships/slide" Target="slide478.xml"/><Relationship Id="rId124" Type="http://schemas.openxmlformats.org/officeDocument/2006/relationships/slide" Target="slide591.xml"/><Relationship Id="rId129" Type="http://schemas.openxmlformats.org/officeDocument/2006/relationships/slide" Target="slide667.xml"/><Relationship Id="rId137" Type="http://schemas.openxmlformats.org/officeDocument/2006/relationships/slide" Target="slide794.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slide" Target="slide7.xml"/><Relationship Id="rId83" Type="http://schemas.openxmlformats.org/officeDocument/2006/relationships/slide" Target="slide119.xml"/><Relationship Id="rId88" Type="http://schemas.openxmlformats.org/officeDocument/2006/relationships/slide" Target="slide180.xml"/><Relationship Id="rId91" Type="http://schemas.openxmlformats.org/officeDocument/2006/relationships/slide" Target="slide202.xml"/><Relationship Id="rId96" Type="http://schemas.openxmlformats.org/officeDocument/2006/relationships/slide" Target="slide255.xml"/><Relationship Id="rId111" Type="http://schemas.openxmlformats.org/officeDocument/2006/relationships/slide" Target="slide424.xml"/><Relationship Id="rId132" Type="http://schemas.openxmlformats.org/officeDocument/2006/relationships/slide" Target="slide694.xml"/><Relationship Id="rId140" Type="http://schemas.openxmlformats.org/officeDocument/2006/relationships/slide" Target="slide831.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362.xml"/><Relationship Id="rId114" Type="http://schemas.openxmlformats.org/officeDocument/2006/relationships/slide" Target="slide460.xml"/><Relationship Id="rId119" Type="http://schemas.openxmlformats.org/officeDocument/2006/relationships/slide" Target="slide528.xml"/><Relationship Id="rId127" Type="http://schemas.openxmlformats.org/officeDocument/2006/relationships/slide" Target="slide627.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2.xml"/><Relationship Id="rId78" Type="http://schemas.openxmlformats.org/officeDocument/2006/relationships/slide" Target="slide73.xml"/><Relationship Id="rId81" Type="http://schemas.openxmlformats.org/officeDocument/2006/relationships/slide" Target="slide91.xml"/><Relationship Id="rId86" Type="http://schemas.openxmlformats.org/officeDocument/2006/relationships/slide" Target="slide161.xml"/><Relationship Id="rId94" Type="http://schemas.openxmlformats.org/officeDocument/2006/relationships/slide" Target="slide233.xml"/><Relationship Id="rId99" Type="http://schemas.openxmlformats.org/officeDocument/2006/relationships/slide" Target="slide282.xml"/><Relationship Id="rId101" Type="http://schemas.openxmlformats.org/officeDocument/2006/relationships/slide" Target="slide307.xml"/><Relationship Id="rId122" Type="http://schemas.openxmlformats.org/officeDocument/2006/relationships/slide" Target="slide573.xml"/><Relationship Id="rId130" Type="http://schemas.openxmlformats.org/officeDocument/2006/relationships/slide" Target="slide678.xml"/><Relationship Id="rId135" Type="http://schemas.openxmlformats.org/officeDocument/2006/relationships/slide" Target="slide780.xml"/><Relationship Id="rId143" Type="http://schemas.openxmlformats.org/officeDocument/2006/relationships/slide" Target="slide845.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388.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31.xml"/><Relationship Id="rId97" Type="http://schemas.openxmlformats.org/officeDocument/2006/relationships/slide" Target="slide271.xml"/><Relationship Id="rId104" Type="http://schemas.openxmlformats.org/officeDocument/2006/relationships/slide" Target="slide316.xml"/><Relationship Id="rId120" Type="http://schemas.openxmlformats.org/officeDocument/2006/relationships/slide" Target="slide541.xml"/><Relationship Id="rId125" Type="http://schemas.openxmlformats.org/officeDocument/2006/relationships/slide" Target="slide594.xml"/><Relationship Id="rId141" Type="http://schemas.openxmlformats.org/officeDocument/2006/relationships/slide" Target="slide840.xml"/><Relationship Id="rId7" Type="http://schemas.openxmlformats.org/officeDocument/2006/relationships/image" Target="../media/image6.png"/><Relationship Id="rId71" Type="http://schemas.openxmlformats.org/officeDocument/2006/relationships/image" Target="../media/image70.png"/><Relationship Id="rId92" Type="http://schemas.openxmlformats.org/officeDocument/2006/relationships/slide" Target="slide209.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176.xml"/><Relationship Id="rId110" Type="http://schemas.openxmlformats.org/officeDocument/2006/relationships/slide" Target="slide398.xml"/><Relationship Id="rId115" Type="http://schemas.openxmlformats.org/officeDocument/2006/relationships/slide" Target="slide472.xml"/><Relationship Id="rId131" Type="http://schemas.openxmlformats.org/officeDocument/2006/relationships/slide" Target="slide690.xml"/><Relationship Id="rId136" Type="http://schemas.openxmlformats.org/officeDocument/2006/relationships/slide" Target="slide789.xml"/><Relationship Id="rId61" Type="http://schemas.openxmlformats.org/officeDocument/2006/relationships/image" Target="../media/image60.png"/><Relationship Id="rId82" Type="http://schemas.openxmlformats.org/officeDocument/2006/relationships/slide" Target="slide116.xml"/><Relationship Id="rId19" Type="http://schemas.openxmlformats.org/officeDocument/2006/relationships/image" Target="../media/image18.png"/><Relationship Id="rId14" Type="http://schemas.openxmlformats.org/officeDocument/2006/relationships/image" Target="../media/image13.png"/><Relationship Id="rId30" Type="http://schemas.openxmlformats.org/officeDocument/2006/relationships/image" Target="../media/image29.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slide" Target="slide46.xml"/><Relationship Id="rId100" Type="http://schemas.openxmlformats.org/officeDocument/2006/relationships/slide" Target="slide284.xml"/><Relationship Id="rId105" Type="http://schemas.openxmlformats.org/officeDocument/2006/relationships/slide" Target="slide342.xml"/><Relationship Id="rId126" Type="http://schemas.openxmlformats.org/officeDocument/2006/relationships/slide" Target="slide606.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s://blog.teclado.com/python-deques/"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geeksforgeeks.org/defaultdict-in-python/"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slide" Target="slide28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ocs.python.org/3/library/stdtypes.html#truth-value-testing"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23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2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slide" Target="slide438.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slide" Target="slide25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3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0.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3.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4.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5.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6.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67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67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2.xml"/><Relationship Id="rId1" Type="http://schemas.openxmlformats.org/officeDocument/2006/relationships/themeOverride" Target="../theme/themeOverride3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9.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7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733.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74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75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75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30.png"/></Relationships>
</file>

<file path=ppt/slides/_rels/slide764.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slideLayout" Target="../slideLayouts/slideLayout2.xml"/><Relationship Id="rId1" Type="http://schemas.openxmlformats.org/officeDocument/2006/relationships/themeOverride" Target="../theme/themeOverride40.xml"/><Relationship Id="rId4" Type="http://schemas.openxmlformats.org/officeDocument/2006/relationships/hyperlink" Target="https://www.udemy.com/course/desktop-gui-python-tkinter/learn/lecture/16738726#search" TargetMode="External"/></Relationships>
</file>

<file path=ppt/slides/_rels/slide798.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9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3" Type="http://schemas.openxmlformats.org/officeDocument/2006/relationships/hyperlink" Target="https://pyinstaller.readthedocs.io/en/stable/when-things-go-wrong.html" TargetMode="External"/><Relationship Id="rId2" Type="http://schemas.openxmlformats.org/officeDocument/2006/relationships/slideLayout" Target="../slideLayouts/slideLayout2.xml"/><Relationship Id="rId1" Type="http://schemas.openxmlformats.org/officeDocument/2006/relationships/themeOverride" Target="../theme/themeOverride41.xml"/><Relationship Id="rId4" Type="http://schemas.openxmlformats.org/officeDocument/2006/relationships/comments" Target="../comments/comment3.xml"/></Relationships>
</file>

<file path=ppt/slides/_rels/slide801.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image" Target="../media/image261.png"/></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2.xml.rels><?xml version="1.0" encoding="UTF-8" standalone="yes"?>
<Relationships xmlns="http://schemas.openxmlformats.org/package/2006/relationships"><Relationship Id="rId2" Type="http://schemas.openxmlformats.org/officeDocument/2006/relationships/hyperlink" Target="https://www.teclado.com/30-days-of-python/python-30-day-26-standard-library"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5FEEDB-96F0-4FA9-8A9A-532F955EBBB0}"/>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48278981-8D47-4330-820C-0BF033E8F82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F46A9B1F-CE01-4045-9EEE-597F79862908}"/>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4B45EF59-8B9B-4738-90EE-FD460C42B0C9}"/>
                  </a:ext>
                </a:extLst>
              </p:cNvPr>
              <p:cNvGraphicFramePr>
                <a:graphicFrameLocks noChangeAspect="1"/>
              </p:cNvGraphicFramePr>
              <p:nvPr>
                <p:extLst>
                  <p:ext uri="{D42A27DB-BD31-4B8C-83A1-F6EECF244321}">
                    <p14:modId xmlns:p14="http://schemas.microsoft.com/office/powerpoint/2010/main" val="3808227602"/>
                  </p:ext>
                </p:extLst>
              </p:nvPr>
            </p:nvGraphicFramePr>
            <p:xfrm>
              <a:off x="838200" y="1825625"/>
              <a:ext cx="10515600" cy="4351338"/>
            </p:xfrm>
            <a:graphic>
              <a:graphicData uri="http://schemas.microsoft.com/office/powerpoint/2016/summaryzoom">
                <psuz:summaryZm>
                  <psuz:summaryZmObj sectionId="{446D0059-68CE-4DD9-8B89-A6AACE7AE25E}">
                    <psuz:zmPr id="{8441268E-1A4C-409C-B83A-7982DDF40800}" transitionDur="1000">
                      <p166:blipFill xmlns:p166="http://schemas.microsoft.com/office/powerpoint/2016/6/main">
                        <a:blip r:embed="rId2"/>
                        <a:stretch>
                          <a:fillRect/>
                        </a:stretch>
                      </p166:blipFill>
                      <p166:spPr xmlns:p166="http://schemas.microsoft.com/office/powerpoint/2016/6/main">
                        <a:xfrm>
                          <a:off x="1211058" y="103346"/>
                          <a:ext cx="870267" cy="489525"/>
                        </a:xfrm>
                        <a:prstGeom prst="rect">
                          <a:avLst/>
                        </a:prstGeom>
                        <a:ln w="3175">
                          <a:solidFill>
                            <a:prstClr val="ltGray"/>
                          </a:solidFill>
                        </a:ln>
                      </p166:spPr>
                    </psuz:zmPr>
                  </psuz:summaryZmObj>
                  <psuz:summaryZmObj sectionId="{86499CC7-6B6D-4587-AA7B-59179A13DF17}">
                    <psuz:zmPr id="{C7B0C774-6371-44A6-98BA-CCB45109A338}" transitionDur="1000">
                      <p166:blipFill xmlns:p166="http://schemas.microsoft.com/office/powerpoint/2016/6/main">
                        <a:blip r:embed="rId3"/>
                        <a:stretch>
                          <a:fillRect/>
                        </a:stretch>
                      </p166:blipFill>
                      <p166:spPr xmlns:p166="http://schemas.microsoft.com/office/powerpoint/2016/6/main">
                        <a:xfrm>
                          <a:off x="2113960" y="103346"/>
                          <a:ext cx="870267" cy="489525"/>
                        </a:xfrm>
                        <a:prstGeom prst="rect">
                          <a:avLst/>
                        </a:prstGeom>
                        <a:ln w="3175">
                          <a:solidFill>
                            <a:prstClr val="ltGray"/>
                          </a:solidFill>
                        </a:ln>
                      </p166:spPr>
                    </psuz:zmPr>
                  </psuz:summaryZmObj>
                  <psuz:summaryZmObj sectionId="{9A39BE65-5AC5-4A1E-B74C-0F81CDDA6538}">
                    <psuz:zmPr id="{F5DCBE00-3386-43FB-ABC2-E4884EF221E4}" transitionDur="1000">
                      <p166:blipFill xmlns:p166="http://schemas.microsoft.com/office/powerpoint/2016/6/main">
                        <a:blip r:embed="rId4"/>
                        <a:stretch>
                          <a:fillRect/>
                        </a:stretch>
                      </p166:blipFill>
                      <p166:spPr xmlns:p166="http://schemas.microsoft.com/office/powerpoint/2016/6/main">
                        <a:xfrm>
                          <a:off x="3016862" y="103346"/>
                          <a:ext cx="870267" cy="489525"/>
                        </a:xfrm>
                        <a:prstGeom prst="rect">
                          <a:avLst/>
                        </a:prstGeom>
                        <a:ln w="3175">
                          <a:solidFill>
                            <a:prstClr val="ltGray"/>
                          </a:solidFill>
                        </a:ln>
                      </p166:spPr>
                    </psuz:zmPr>
                  </psuz:summaryZmObj>
                  <psuz:summaryZmObj sectionId="{5116B4F6-F2EF-437A-8E4B-C7E130894CA9}">
                    <psuz:zmPr id="{85474CB5-D074-436A-8308-6D97AFF11B36}" transitionDur="1000">
                      <p166:blipFill xmlns:p166="http://schemas.microsoft.com/office/powerpoint/2016/6/main">
                        <a:blip r:embed="rId5"/>
                        <a:stretch>
                          <a:fillRect/>
                        </a:stretch>
                      </p166:blipFill>
                      <p166:spPr xmlns:p166="http://schemas.microsoft.com/office/powerpoint/2016/6/main">
                        <a:xfrm>
                          <a:off x="3919764" y="103346"/>
                          <a:ext cx="870267" cy="489525"/>
                        </a:xfrm>
                        <a:prstGeom prst="rect">
                          <a:avLst/>
                        </a:prstGeom>
                        <a:ln w="3175">
                          <a:solidFill>
                            <a:prstClr val="ltGray"/>
                          </a:solidFill>
                        </a:ln>
                      </p166:spPr>
                    </psuz:zmPr>
                  </psuz:summaryZmObj>
                  <psuz:summaryZmObj sectionId="{EC2E4647-D50A-4948-8DD8-1B9045D8FA63}">
                    <psuz:zmPr id="{371C4F94-E1BD-4949-8DE8-BC8504C99B07}" transitionDur="1000">
                      <p166:blipFill xmlns:p166="http://schemas.microsoft.com/office/powerpoint/2016/6/main">
                        <a:blip r:embed="rId6"/>
                        <a:stretch>
                          <a:fillRect/>
                        </a:stretch>
                      </p166:blipFill>
                      <p166:spPr xmlns:p166="http://schemas.microsoft.com/office/powerpoint/2016/6/main">
                        <a:xfrm>
                          <a:off x="4822666" y="103346"/>
                          <a:ext cx="870267" cy="489525"/>
                        </a:xfrm>
                        <a:prstGeom prst="rect">
                          <a:avLst/>
                        </a:prstGeom>
                        <a:ln w="3175">
                          <a:solidFill>
                            <a:prstClr val="ltGray"/>
                          </a:solidFill>
                        </a:ln>
                      </p166:spPr>
                    </psuz:zmPr>
                  </psuz:summaryZmObj>
                  <psuz:summaryZmObj sectionId="{733CA848-2772-4868-B7C4-DF980742C4B5}">
                    <psuz:zmPr id="{FDFC0392-540A-4869-A04F-33574B68520C}" transitionDur="1000">
                      <p166:blipFill xmlns:p166="http://schemas.microsoft.com/office/powerpoint/2016/6/main">
                        <a:blip r:embed="rId7"/>
                        <a:stretch>
                          <a:fillRect/>
                        </a:stretch>
                      </p166:blipFill>
                      <p166:spPr xmlns:p166="http://schemas.microsoft.com/office/powerpoint/2016/6/main">
                        <a:xfrm>
                          <a:off x="5725568" y="103346"/>
                          <a:ext cx="870267" cy="489525"/>
                        </a:xfrm>
                        <a:prstGeom prst="rect">
                          <a:avLst/>
                        </a:prstGeom>
                        <a:ln w="3175">
                          <a:solidFill>
                            <a:prstClr val="ltGray"/>
                          </a:solidFill>
                        </a:ln>
                      </p166:spPr>
                    </psuz:zmPr>
                  </psuz:summaryZmObj>
                  <psuz:summaryZmObj sectionId="{991E8CD9-9F53-499A-AFA9-E7B6A9112219}">
                    <psuz:zmPr id="{7BACD079-556A-4DF1-8818-DCEC76DC1FB6}" transitionDur="1000">
                      <p166:blipFill xmlns:p166="http://schemas.microsoft.com/office/powerpoint/2016/6/main">
                        <a:blip r:embed="rId8"/>
                        <a:stretch>
                          <a:fillRect/>
                        </a:stretch>
                      </p166:blipFill>
                      <p166:spPr xmlns:p166="http://schemas.microsoft.com/office/powerpoint/2016/6/main">
                        <a:xfrm>
                          <a:off x="6628470" y="103346"/>
                          <a:ext cx="870267" cy="489525"/>
                        </a:xfrm>
                        <a:prstGeom prst="rect">
                          <a:avLst/>
                        </a:prstGeom>
                        <a:ln w="3175">
                          <a:solidFill>
                            <a:prstClr val="ltGray"/>
                          </a:solidFill>
                        </a:ln>
                      </p166:spPr>
                    </psuz:zmPr>
                  </psuz:summaryZmObj>
                  <psuz:summaryZmObj sectionId="{3CF8CC3D-BE27-4FEF-931F-B16A41C72558}">
                    <psuz:zmPr id="{3140EE57-D8E9-4F74-992A-7E5104D04831}" transitionDur="1000">
                      <p166:blipFill xmlns:p166="http://schemas.microsoft.com/office/powerpoint/2016/6/main">
                        <a:blip r:embed="rId9"/>
                        <a:stretch>
                          <a:fillRect/>
                        </a:stretch>
                      </p166:blipFill>
                      <p166:spPr xmlns:p166="http://schemas.microsoft.com/office/powerpoint/2016/6/main">
                        <a:xfrm>
                          <a:off x="7531372" y="103346"/>
                          <a:ext cx="870267" cy="489525"/>
                        </a:xfrm>
                        <a:prstGeom prst="rect">
                          <a:avLst/>
                        </a:prstGeom>
                        <a:ln w="3175">
                          <a:solidFill>
                            <a:prstClr val="ltGray"/>
                          </a:solidFill>
                        </a:ln>
                      </p166:spPr>
                    </psuz:zmPr>
                  </psuz:summaryZmObj>
                  <psuz:summaryZmObj sectionId="{56C92FB1-E616-4DA5-9C01-E460B1826D6C}">
                    <psuz:zmPr id="{C4AFE7D4-1D23-4080-B998-B5096EC58832}" transitionDur="1000">
                      <p166:blipFill xmlns:p166="http://schemas.microsoft.com/office/powerpoint/2016/6/main">
                        <a:blip r:embed="rId10"/>
                        <a:stretch>
                          <a:fillRect/>
                        </a:stretch>
                      </p166:blipFill>
                      <p166:spPr xmlns:p166="http://schemas.microsoft.com/office/powerpoint/2016/6/main">
                        <a:xfrm>
                          <a:off x="8434274" y="103346"/>
                          <a:ext cx="870267" cy="489525"/>
                        </a:xfrm>
                        <a:prstGeom prst="rect">
                          <a:avLst/>
                        </a:prstGeom>
                        <a:ln w="3175">
                          <a:solidFill>
                            <a:prstClr val="ltGray"/>
                          </a:solidFill>
                        </a:ln>
                      </p166:spPr>
                    </psuz:zmPr>
                  </psuz:summaryZmObj>
                  <psuz:summaryZmObj sectionId="{722A7C2E-FAFD-422A-B19E-A39788675F00}">
                    <psuz:zmPr id="{3045AFA7-6D53-4FEA-9C29-E4931C719686}" transitionDur="1000">
                      <p166:blipFill xmlns:p166="http://schemas.microsoft.com/office/powerpoint/2016/6/main">
                        <a:blip r:embed="rId11"/>
                        <a:stretch>
                          <a:fillRect/>
                        </a:stretch>
                      </p166:blipFill>
                      <p166:spPr xmlns:p166="http://schemas.microsoft.com/office/powerpoint/2016/6/main">
                        <a:xfrm>
                          <a:off x="1211058" y="625506"/>
                          <a:ext cx="870267" cy="489525"/>
                        </a:xfrm>
                        <a:prstGeom prst="rect">
                          <a:avLst/>
                        </a:prstGeom>
                        <a:ln w="3175">
                          <a:solidFill>
                            <a:prstClr val="ltGray"/>
                          </a:solidFill>
                        </a:ln>
                      </p166:spPr>
                    </psuz:zmPr>
                  </psuz:summaryZmObj>
                  <psuz:summaryZmObj sectionId="{911045AB-7BE3-419B-819B-7C6B03C81253}">
                    <psuz:zmPr id="{62C1B0A0-2F8E-4253-ACFF-BA486E8540B2}" transitionDur="1000">
                      <p166:blipFill xmlns:p166="http://schemas.microsoft.com/office/powerpoint/2016/6/main">
                        <a:blip r:embed="rId12"/>
                        <a:stretch>
                          <a:fillRect/>
                        </a:stretch>
                      </p166:blipFill>
                      <p166:spPr xmlns:p166="http://schemas.microsoft.com/office/powerpoint/2016/6/main">
                        <a:xfrm>
                          <a:off x="2113960" y="625506"/>
                          <a:ext cx="870267" cy="489525"/>
                        </a:xfrm>
                        <a:prstGeom prst="rect">
                          <a:avLst/>
                        </a:prstGeom>
                        <a:ln w="3175">
                          <a:solidFill>
                            <a:prstClr val="ltGray"/>
                          </a:solidFill>
                        </a:ln>
                      </p166:spPr>
                    </psuz:zmPr>
                  </psuz:summaryZmObj>
                  <psuz:summaryZmObj sectionId="{AC30B3E3-5BFA-47C8-9565-739FCA67AF89}">
                    <psuz:zmPr id="{B64CCF24-0889-4844-8B1B-E09ECE07868C}" transitionDur="1000">
                      <p166:blipFill xmlns:p166="http://schemas.microsoft.com/office/powerpoint/2016/6/main">
                        <a:blip r:embed="rId13"/>
                        <a:stretch>
                          <a:fillRect/>
                        </a:stretch>
                      </p166:blipFill>
                      <p166:spPr xmlns:p166="http://schemas.microsoft.com/office/powerpoint/2016/6/main">
                        <a:xfrm>
                          <a:off x="3016862" y="625506"/>
                          <a:ext cx="870267" cy="489525"/>
                        </a:xfrm>
                        <a:prstGeom prst="rect">
                          <a:avLst/>
                        </a:prstGeom>
                        <a:ln w="3175">
                          <a:solidFill>
                            <a:prstClr val="ltGray"/>
                          </a:solidFill>
                        </a:ln>
                      </p166:spPr>
                    </psuz:zmPr>
                  </psuz:summaryZmObj>
                  <psuz:summaryZmObj sectionId="{1212C972-11D1-407A-9BC2-5E1FFB47B952}">
                    <psuz:zmPr id="{E933E7E9-A776-43CD-859C-41E7939744D3}" transitionDur="1000">
                      <p166:blipFill xmlns:p166="http://schemas.microsoft.com/office/powerpoint/2016/6/main">
                        <a:blip r:embed="rId14"/>
                        <a:stretch>
                          <a:fillRect/>
                        </a:stretch>
                      </p166:blipFill>
                      <p166:spPr xmlns:p166="http://schemas.microsoft.com/office/powerpoint/2016/6/main">
                        <a:xfrm>
                          <a:off x="3919764" y="625506"/>
                          <a:ext cx="870267" cy="489525"/>
                        </a:xfrm>
                        <a:prstGeom prst="rect">
                          <a:avLst/>
                        </a:prstGeom>
                        <a:ln w="3175">
                          <a:solidFill>
                            <a:prstClr val="ltGray"/>
                          </a:solidFill>
                        </a:ln>
                      </p166:spPr>
                    </psuz:zmPr>
                  </psuz:summaryZmObj>
                  <psuz:summaryZmObj sectionId="{0A01A933-B389-4F6E-B4C9-C7E94A9CCB9E}">
                    <psuz:zmPr id="{A27CDAB7-40FA-4463-97C2-ED450BB13AA3}" transitionDur="1000">
                      <p166:blipFill xmlns:p166="http://schemas.microsoft.com/office/powerpoint/2016/6/main">
                        <a:blip r:embed="rId15"/>
                        <a:stretch>
                          <a:fillRect/>
                        </a:stretch>
                      </p166:blipFill>
                      <p166:spPr xmlns:p166="http://schemas.microsoft.com/office/powerpoint/2016/6/main">
                        <a:xfrm>
                          <a:off x="4822666" y="625506"/>
                          <a:ext cx="870267" cy="489525"/>
                        </a:xfrm>
                        <a:prstGeom prst="rect">
                          <a:avLst/>
                        </a:prstGeom>
                        <a:ln w="3175">
                          <a:solidFill>
                            <a:prstClr val="ltGray"/>
                          </a:solidFill>
                        </a:ln>
                      </p166:spPr>
                    </psuz:zmPr>
                  </psuz:summaryZmObj>
                  <psuz:summaryZmObj sectionId="{F137D02F-EF94-4F88-ACD7-257826DC51AD}">
                    <psuz:zmPr id="{FAE661EF-470D-4B0F-B599-0A0BE17C9A32}" transitionDur="1000">
                      <p166:blipFill xmlns:p166="http://schemas.microsoft.com/office/powerpoint/2016/6/main">
                        <a:blip r:embed="rId16"/>
                        <a:stretch>
                          <a:fillRect/>
                        </a:stretch>
                      </p166:blipFill>
                      <p166:spPr xmlns:p166="http://schemas.microsoft.com/office/powerpoint/2016/6/main">
                        <a:xfrm>
                          <a:off x="5725568" y="625506"/>
                          <a:ext cx="870267" cy="489525"/>
                        </a:xfrm>
                        <a:prstGeom prst="rect">
                          <a:avLst/>
                        </a:prstGeom>
                        <a:ln w="3175">
                          <a:solidFill>
                            <a:prstClr val="ltGray"/>
                          </a:solidFill>
                        </a:ln>
                      </p166:spPr>
                    </psuz:zmPr>
                  </psuz:summaryZmObj>
                  <psuz:summaryZmObj sectionId="{9025F62C-30A0-4A8E-A3B5-6F70A04C7BB6}">
                    <psuz:zmPr id="{8FA6E04E-7896-4482-BEA2-31F58D127940}" transitionDur="1000">
                      <p166:blipFill xmlns:p166="http://schemas.microsoft.com/office/powerpoint/2016/6/main">
                        <a:blip r:embed="rId17"/>
                        <a:stretch>
                          <a:fillRect/>
                        </a:stretch>
                      </p166:blipFill>
                      <p166:spPr xmlns:p166="http://schemas.microsoft.com/office/powerpoint/2016/6/main">
                        <a:xfrm>
                          <a:off x="6628470" y="625506"/>
                          <a:ext cx="870267" cy="489525"/>
                        </a:xfrm>
                        <a:prstGeom prst="rect">
                          <a:avLst/>
                        </a:prstGeom>
                        <a:ln w="3175">
                          <a:solidFill>
                            <a:prstClr val="ltGray"/>
                          </a:solidFill>
                        </a:ln>
                      </p166:spPr>
                    </psuz:zmPr>
                  </psuz:summaryZmObj>
                  <psuz:summaryZmObj sectionId="{8F9D443B-133D-49F0-BC9D-F14ED762F971}">
                    <psuz:zmPr id="{8FADD82E-21BD-43BF-ABBE-C307BA196355}" transitionDur="1000">
                      <p166:blipFill xmlns:p166="http://schemas.microsoft.com/office/powerpoint/2016/6/main">
                        <a:blip r:embed="rId18"/>
                        <a:stretch>
                          <a:fillRect/>
                        </a:stretch>
                      </p166:blipFill>
                      <p166:spPr xmlns:p166="http://schemas.microsoft.com/office/powerpoint/2016/6/main">
                        <a:xfrm>
                          <a:off x="7531372" y="625506"/>
                          <a:ext cx="870267" cy="489525"/>
                        </a:xfrm>
                        <a:prstGeom prst="rect">
                          <a:avLst/>
                        </a:prstGeom>
                        <a:ln w="3175">
                          <a:solidFill>
                            <a:prstClr val="ltGray"/>
                          </a:solidFill>
                        </a:ln>
                      </p166:spPr>
                    </psuz:zmPr>
                  </psuz:summaryZmObj>
                  <psuz:summaryZmObj sectionId="{8F37B1E3-7263-4F69-9DCA-A151B566D745}">
                    <psuz:zmPr id="{B285179B-DF60-4AA8-A958-B96669B1BF09}" transitionDur="1000">
                      <p166:blipFill xmlns:p166="http://schemas.microsoft.com/office/powerpoint/2016/6/main">
                        <a:blip r:embed="rId19"/>
                        <a:stretch>
                          <a:fillRect/>
                        </a:stretch>
                      </p166:blipFill>
                      <p166:spPr xmlns:p166="http://schemas.microsoft.com/office/powerpoint/2016/6/main">
                        <a:xfrm>
                          <a:off x="8434274" y="625506"/>
                          <a:ext cx="870267" cy="489525"/>
                        </a:xfrm>
                        <a:prstGeom prst="rect">
                          <a:avLst/>
                        </a:prstGeom>
                        <a:ln w="3175">
                          <a:solidFill>
                            <a:prstClr val="ltGray"/>
                          </a:solidFill>
                        </a:ln>
                      </p166:spPr>
                    </psuz:zmPr>
                  </psuz:summaryZmObj>
                  <psuz:summaryZmObj sectionId="{BB6B3F51-904D-4CAA-A7C0-D71C260C180D}">
                    <psuz:zmPr id="{52D64038-1C4D-43CE-A1A2-48F01128762B}" transitionDur="1000">
                      <p166:blipFill xmlns:p166="http://schemas.microsoft.com/office/powerpoint/2016/6/main">
                        <a:blip r:embed="rId20"/>
                        <a:stretch>
                          <a:fillRect/>
                        </a:stretch>
                      </p166:blipFill>
                      <p166:spPr xmlns:p166="http://schemas.microsoft.com/office/powerpoint/2016/6/main">
                        <a:xfrm>
                          <a:off x="1211058" y="1147666"/>
                          <a:ext cx="870267" cy="489525"/>
                        </a:xfrm>
                        <a:prstGeom prst="rect">
                          <a:avLst/>
                        </a:prstGeom>
                        <a:ln w="3175">
                          <a:solidFill>
                            <a:prstClr val="ltGray"/>
                          </a:solidFill>
                        </a:ln>
                      </p166:spPr>
                    </psuz:zmPr>
                  </psuz:summaryZmObj>
                  <psuz:summaryZmObj sectionId="{69D9645C-1EA2-4CFC-8CB5-768FEF498A9E}">
                    <psuz:zmPr id="{CCB90A87-AD63-4540-BE13-2148BB136450}" transitionDur="1000">
                      <p166:blipFill xmlns:p166="http://schemas.microsoft.com/office/powerpoint/2016/6/main">
                        <a:blip r:embed="rId21"/>
                        <a:stretch>
                          <a:fillRect/>
                        </a:stretch>
                      </p166:blipFill>
                      <p166:spPr xmlns:p166="http://schemas.microsoft.com/office/powerpoint/2016/6/main">
                        <a:xfrm>
                          <a:off x="2113960" y="1147666"/>
                          <a:ext cx="870267" cy="489525"/>
                        </a:xfrm>
                        <a:prstGeom prst="rect">
                          <a:avLst/>
                        </a:prstGeom>
                        <a:ln w="3175">
                          <a:solidFill>
                            <a:prstClr val="ltGray"/>
                          </a:solidFill>
                        </a:ln>
                      </p166:spPr>
                    </psuz:zmPr>
                  </psuz:summaryZmObj>
                  <psuz:summaryZmObj sectionId="{91C0E2AB-6F77-4B41-AC4E-A6503883C499}">
                    <psuz:zmPr id="{762B69F7-56C8-463C-8429-B584DF4AC56A}" transitionDur="1000">
                      <p166:blipFill xmlns:p166="http://schemas.microsoft.com/office/powerpoint/2016/6/main">
                        <a:blip r:embed="rId22"/>
                        <a:stretch>
                          <a:fillRect/>
                        </a:stretch>
                      </p166:blipFill>
                      <p166:spPr xmlns:p166="http://schemas.microsoft.com/office/powerpoint/2016/6/main">
                        <a:xfrm>
                          <a:off x="3016862" y="1147666"/>
                          <a:ext cx="870267" cy="489525"/>
                        </a:xfrm>
                        <a:prstGeom prst="rect">
                          <a:avLst/>
                        </a:prstGeom>
                        <a:ln w="3175">
                          <a:solidFill>
                            <a:prstClr val="ltGray"/>
                          </a:solidFill>
                        </a:ln>
                      </p166:spPr>
                    </psuz:zmPr>
                  </psuz:summaryZmObj>
                  <psuz:summaryZmObj sectionId="{2D70BCA1-FC24-4FFB-9318-4FF6986241E3}">
                    <psuz:zmPr id="{BB0A6C91-A95C-4287-A15B-5D6B778667D7}" transitionDur="1000">
                      <p166:blipFill xmlns:p166="http://schemas.microsoft.com/office/powerpoint/2016/6/main">
                        <a:blip r:embed="rId23"/>
                        <a:stretch>
                          <a:fillRect/>
                        </a:stretch>
                      </p166:blipFill>
                      <p166:spPr xmlns:p166="http://schemas.microsoft.com/office/powerpoint/2016/6/main">
                        <a:xfrm>
                          <a:off x="3919764" y="1147666"/>
                          <a:ext cx="870267" cy="489525"/>
                        </a:xfrm>
                        <a:prstGeom prst="rect">
                          <a:avLst/>
                        </a:prstGeom>
                        <a:ln w="3175">
                          <a:solidFill>
                            <a:prstClr val="ltGray"/>
                          </a:solidFill>
                        </a:ln>
                      </p166:spPr>
                    </psuz:zmPr>
                  </psuz:summaryZmObj>
                  <psuz:summaryZmObj sectionId="{9E78FB0D-6724-4283-A9E2-CDAA13E10114}">
                    <psuz:zmPr id="{DE700ABC-DF21-4C9A-8837-55F4459D1A1D}" transitionDur="1000">
                      <p166:blipFill xmlns:p166="http://schemas.microsoft.com/office/powerpoint/2016/6/main">
                        <a:blip r:embed="rId24"/>
                        <a:stretch>
                          <a:fillRect/>
                        </a:stretch>
                      </p166:blipFill>
                      <p166:spPr xmlns:p166="http://schemas.microsoft.com/office/powerpoint/2016/6/main">
                        <a:xfrm>
                          <a:off x="4822666" y="1147666"/>
                          <a:ext cx="870267" cy="489525"/>
                        </a:xfrm>
                        <a:prstGeom prst="rect">
                          <a:avLst/>
                        </a:prstGeom>
                        <a:ln w="3175">
                          <a:solidFill>
                            <a:prstClr val="ltGray"/>
                          </a:solidFill>
                        </a:ln>
                      </p166:spPr>
                    </psuz:zmPr>
                  </psuz:summaryZmObj>
                  <psuz:summaryZmObj sectionId="{969F0992-D699-4377-BEF7-F7CD932AC5AA}">
                    <psuz:zmPr id="{04DEFCB7-7FCF-4ED4-A393-44E2CC4D063D}" transitionDur="1000">
                      <p166:blipFill xmlns:p166="http://schemas.microsoft.com/office/powerpoint/2016/6/main">
                        <a:blip r:embed="rId25"/>
                        <a:stretch>
                          <a:fillRect/>
                        </a:stretch>
                      </p166:blipFill>
                      <p166:spPr xmlns:p166="http://schemas.microsoft.com/office/powerpoint/2016/6/main">
                        <a:xfrm>
                          <a:off x="5725568" y="1147666"/>
                          <a:ext cx="870267" cy="489525"/>
                        </a:xfrm>
                        <a:prstGeom prst="rect">
                          <a:avLst/>
                        </a:prstGeom>
                        <a:ln w="3175">
                          <a:solidFill>
                            <a:prstClr val="ltGray"/>
                          </a:solidFill>
                        </a:ln>
                      </p166:spPr>
                    </psuz:zmPr>
                  </psuz:summaryZmObj>
                  <psuz:summaryZmObj sectionId="{0B67FDC1-2DEE-4E5D-9896-F78821A11F3F}">
                    <psuz:zmPr id="{554ECB6B-E5E5-4343-AC38-A6C0B7651369}" transitionDur="1000">
                      <p166:blipFill xmlns:p166="http://schemas.microsoft.com/office/powerpoint/2016/6/main">
                        <a:blip r:embed="rId26"/>
                        <a:stretch>
                          <a:fillRect/>
                        </a:stretch>
                      </p166:blipFill>
                      <p166:spPr xmlns:p166="http://schemas.microsoft.com/office/powerpoint/2016/6/main">
                        <a:xfrm>
                          <a:off x="6628470" y="1147666"/>
                          <a:ext cx="870267" cy="489525"/>
                        </a:xfrm>
                        <a:prstGeom prst="rect">
                          <a:avLst/>
                        </a:prstGeom>
                        <a:ln w="3175">
                          <a:solidFill>
                            <a:prstClr val="ltGray"/>
                          </a:solidFill>
                        </a:ln>
                      </p166:spPr>
                    </psuz:zmPr>
                  </psuz:summaryZmObj>
                  <psuz:summaryZmObj sectionId="{E30ADD5B-733E-4733-BFD3-9DA4D1885404}">
                    <psuz:zmPr id="{34F58D80-A96F-46D2-89F2-1BB448E4A4F1}" transitionDur="1000">
                      <p166:blipFill xmlns:p166="http://schemas.microsoft.com/office/powerpoint/2016/6/main">
                        <a:blip r:embed="rId27"/>
                        <a:stretch>
                          <a:fillRect/>
                        </a:stretch>
                      </p166:blipFill>
                      <p166:spPr xmlns:p166="http://schemas.microsoft.com/office/powerpoint/2016/6/main">
                        <a:xfrm>
                          <a:off x="7531372" y="1147666"/>
                          <a:ext cx="870267" cy="489525"/>
                        </a:xfrm>
                        <a:prstGeom prst="rect">
                          <a:avLst/>
                        </a:prstGeom>
                        <a:ln w="3175">
                          <a:solidFill>
                            <a:prstClr val="ltGray"/>
                          </a:solidFill>
                        </a:ln>
                      </p166:spPr>
                    </psuz:zmPr>
                  </psuz:summaryZmObj>
                  <psuz:summaryZmObj sectionId="{DFDF5795-9BEF-4226-99D0-541DFA767C19}">
                    <psuz:zmPr id="{E94D17ED-E684-4EDD-A505-D27C583E8063}" transitionDur="1000">
                      <p166:blipFill xmlns:p166="http://schemas.microsoft.com/office/powerpoint/2016/6/main">
                        <a:blip r:embed="rId28"/>
                        <a:stretch>
                          <a:fillRect/>
                        </a:stretch>
                      </p166:blipFill>
                      <p166:spPr xmlns:p166="http://schemas.microsoft.com/office/powerpoint/2016/6/main">
                        <a:xfrm>
                          <a:off x="8434274" y="1147666"/>
                          <a:ext cx="870267" cy="489525"/>
                        </a:xfrm>
                        <a:prstGeom prst="rect">
                          <a:avLst/>
                        </a:prstGeom>
                        <a:ln w="3175">
                          <a:solidFill>
                            <a:prstClr val="ltGray"/>
                          </a:solidFill>
                        </a:ln>
                      </p166:spPr>
                    </psuz:zmPr>
                  </psuz:summaryZmObj>
                  <psuz:summaryZmObj sectionId="{84AB2743-A6D7-4969-A055-072AA0A8B088}">
                    <psuz:zmPr id="{42575082-B416-4678-B98E-02E2A037DFEC}" transitionDur="1000">
                      <p166:blipFill xmlns:p166="http://schemas.microsoft.com/office/powerpoint/2016/6/main">
                        <a:blip r:embed="rId29"/>
                        <a:stretch>
                          <a:fillRect/>
                        </a:stretch>
                      </p166:blipFill>
                      <p166:spPr xmlns:p166="http://schemas.microsoft.com/office/powerpoint/2016/6/main">
                        <a:xfrm>
                          <a:off x="1211058" y="1669826"/>
                          <a:ext cx="870267" cy="489525"/>
                        </a:xfrm>
                        <a:prstGeom prst="rect">
                          <a:avLst/>
                        </a:prstGeom>
                        <a:ln w="3175">
                          <a:solidFill>
                            <a:prstClr val="ltGray"/>
                          </a:solidFill>
                        </a:ln>
                      </p166:spPr>
                    </psuz:zmPr>
                  </psuz:summaryZmObj>
                  <psuz:summaryZmObj sectionId="{E54E83BD-A613-44BD-9B9F-3800B27B71BC}">
                    <psuz:zmPr id="{DEF4249B-D1FB-4F69-B219-6E6C2754E29E}" transitionDur="1000">
                      <p166:blipFill xmlns:p166="http://schemas.microsoft.com/office/powerpoint/2016/6/main">
                        <a:blip r:embed="rId30"/>
                        <a:stretch>
                          <a:fillRect/>
                        </a:stretch>
                      </p166:blipFill>
                      <p166:spPr xmlns:p166="http://schemas.microsoft.com/office/powerpoint/2016/6/main">
                        <a:xfrm>
                          <a:off x="2113960" y="1669826"/>
                          <a:ext cx="870267" cy="489525"/>
                        </a:xfrm>
                        <a:prstGeom prst="rect">
                          <a:avLst/>
                        </a:prstGeom>
                        <a:ln w="3175">
                          <a:solidFill>
                            <a:prstClr val="ltGray"/>
                          </a:solidFill>
                        </a:ln>
                      </p166:spPr>
                    </psuz:zmPr>
                  </psuz:summaryZmObj>
                  <psuz:summaryZmObj sectionId="{5DAC6FEE-5F16-49E3-913E-03D76576D6AA}">
                    <psuz:zmPr id="{585E3FD9-07A1-4332-911C-FF4B1A863796}" transitionDur="1000">
                      <p166:blipFill xmlns:p166="http://schemas.microsoft.com/office/powerpoint/2016/6/main">
                        <a:blip r:embed="rId31"/>
                        <a:stretch>
                          <a:fillRect/>
                        </a:stretch>
                      </p166:blipFill>
                      <p166:spPr xmlns:p166="http://schemas.microsoft.com/office/powerpoint/2016/6/main">
                        <a:xfrm>
                          <a:off x="3016862" y="1669826"/>
                          <a:ext cx="870267" cy="489525"/>
                        </a:xfrm>
                        <a:prstGeom prst="rect">
                          <a:avLst/>
                        </a:prstGeom>
                        <a:ln w="3175">
                          <a:solidFill>
                            <a:prstClr val="ltGray"/>
                          </a:solidFill>
                        </a:ln>
                      </p166:spPr>
                    </psuz:zmPr>
                  </psuz:summaryZmObj>
                  <psuz:summaryZmObj sectionId="{D04DAC68-CBE8-44C1-B1EA-F56C5A362F84}">
                    <psuz:zmPr id="{865D31A4-F4F6-42FC-B52C-77A8912922AD}" transitionDur="1000">
                      <p166:blipFill xmlns:p166="http://schemas.microsoft.com/office/powerpoint/2016/6/main">
                        <a:blip r:embed="rId32"/>
                        <a:stretch>
                          <a:fillRect/>
                        </a:stretch>
                      </p166:blipFill>
                      <p166:spPr xmlns:p166="http://schemas.microsoft.com/office/powerpoint/2016/6/main">
                        <a:xfrm>
                          <a:off x="3919764" y="1669826"/>
                          <a:ext cx="870267" cy="489525"/>
                        </a:xfrm>
                        <a:prstGeom prst="rect">
                          <a:avLst/>
                        </a:prstGeom>
                        <a:ln w="3175">
                          <a:solidFill>
                            <a:prstClr val="ltGray"/>
                          </a:solidFill>
                        </a:ln>
                      </p166:spPr>
                    </psuz:zmPr>
                  </psuz:summaryZmObj>
                  <psuz:summaryZmObj sectionId="{B5105286-E4BD-42CB-A4C6-AC933149EE68}">
                    <psuz:zmPr id="{D885B4F1-A4A4-46D4-B2D8-9EFBEF4256C7}" transitionDur="1000">
                      <p166:blipFill xmlns:p166="http://schemas.microsoft.com/office/powerpoint/2016/6/main">
                        <a:blip r:embed="rId33"/>
                        <a:stretch>
                          <a:fillRect/>
                        </a:stretch>
                      </p166:blipFill>
                      <p166:spPr xmlns:p166="http://schemas.microsoft.com/office/powerpoint/2016/6/main">
                        <a:xfrm>
                          <a:off x="4822666" y="1669826"/>
                          <a:ext cx="870267" cy="489525"/>
                        </a:xfrm>
                        <a:prstGeom prst="rect">
                          <a:avLst/>
                        </a:prstGeom>
                        <a:ln w="3175">
                          <a:solidFill>
                            <a:prstClr val="ltGray"/>
                          </a:solidFill>
                        </a:ln>
                      </p166:spPr>
                    </psuz:zmPr>
                  </psuz:summaryZmObj>
                  <psuz:summaryZmObj sectionId="{8B3F1457-D545-468C-A355-5BA087E9E9C4}">
                    <psuz:zmPr id="{BFC2A926-EA56-4383-94E6-A7DBF660EC74}" transitionDur="1000">
                      <p166:blipFill xmlns:p166="http://schemas.microsoft.com/office/powerpoint/2016/6/main">
                        <a:blip r:embed="rId34"/>
                        <a:stretch>
                          <a:fillRect/>
                        </a:stretch>
                      </p166:blipFill>
                      <p166:spPr xmlns:p166="http://schemas.microsoft.com/office/powerpoint/2016/6/main">
                        <a:xfrm>
                          <a:off x="5725568" y="1669826"/>
                          <a:ext cx="870267" cy="489525"/>
                        </a:xfrm>
                        <a:prstGeom prst="rect">
                          <a:avLst/>
                        </a:prstGeom>
                        <a:ln w="3175">
                          <a:solidFill>
                            <a:prstClr val="ltGray"/>
                          </a:solidFill>
                        </a:ln>
                      </p166:spPr>
                    </psuz:zmPr>
                  </psuz:summaryZmObj>
                  <psuz:summaryZmObj sectionId="{E609EAFC-409E-4C60-B747-01B3C9B953C5}">
                    <psuz:zmPr id="{4EB81123-7EDE-4759-BF8F-AACC1FD0BA07}" transitionDur="1000">
                      <p166:blipFill xmlns:p166="http://schemas.microsoft.com/office/powerpoint/2016/6/main">
                        <a:blip r:embed="rId35"/>
                        <a:stretch>
                          <a:fillRect/>
                        </a:stretch>
                      </p166:blipFill>
                      <p166:spPr xmlns:p166="http://schemas.microsoft.com/office/powerpoint/2016/6/main">
                        <a:xfrm>
                          <a:off x="6628470" y="1669826"/>
                          <a:ext cx="870267" cy="489525"/>
                        </a:xfrm>
                        <a:prstGeom prst="rect">
                          <a:avLst/>
                        </a:prstGeom>
                        <a:ln w="3175">
                          <a:solidFill>
                            <a:prstClr val="ltGray"/>
                          </a:solidFill>
                        </a:ln>
                      </p166:spPr>
                    </psuz:zmPr>
                  </psuz:summaryZmObj>
                  <psuz:summaryZmObj sectionId="{4138EFE4-36BC-448B-9B75-451D32E26B92}">
                    <psuz:zmPr id="{F3866CE1-E7C0-496A-A1EC-DF23F6A09670}" transitionDur="1000">
                      <p166:blipFill xmlns:p166="http://schemas.microsoft.com/office/powerpoint/2016/6/main">
                        <a:blip r:embed="rId36"/>
                        <a:stretch>
                          <a:fillRect/>
                        </a:stretch>
                      </p166:blipFill>
                      <p166:spPr xmlns:p166="http://schemas.microsoft.com/office/powerpoint/2016/6/main">
                        <a:xfrm>
                          <a:off x="7531372" y="1669826"/>
                          <a:ext cx="870267" cy="489525"/>
                        </a:xfrm>
                        <a:prstGeom prst="rect">
                          <a:avLst/>
                        </a:prstGeom>
                        <a:ln w="3175">
                          <a:solidFill>
                            <a:prstClr val="ltGray"/>
                          </a:solidFill>
                        </a:ln>
                      </p166:spPr>
                    </psuz:zmPr>
                  </psuz:summaryZmObj>
                  <psuz:summaryZmObj sectionId="{4747BE42-EE27-4203-BA58-B5294DFAA379}">
                    <psuz:zmPr id="{E93F9505-A580-454A-9581-1AA9F02D22E2}" transitionDur="1000">
                      <p166:blipFill xmlns:p166="http://schemas.microsoft.com/office/powerpoint/2016/6/main">
                        <a:blip r:embed="rId37"/>
                        <a:stretch>
                          <a:fillRect/>
                        </a:stretch>
                      </p166:blipFill>
                      <p166:spPr xmlns:p166="http://schemas.microsoft.com/office/powerpoint/2016/6/main">
                        <a:xfrm>
                          <a:off x="8434274" y="1669826"/>
                          <a:ext cx="870267" cy="489525"/>
                        </a:xfrm>
                        <a:prstGeom prst="rect">
                          <a:avLst/>
                        </a:prstGeom>
                        <a:ln w="3175">
                          <a:solidFill>
                            <a:prstClr val="ltGray"/>
                          </a:solidFill>
                        </a:ln>
                      </p166:spPr>
                    </psuz:zmPr>
                  </psuz:summaryZmObj>
                  <psuz:summaryZmObj sectionId="{F0A46D6A-DD7F-4FFF-B3C5-BF1056DFC7B7}">
                    <psuz:zmPr id="{989A71F5-7B30-40F5-BEEB-E3C73D0C09BB}" transitionDur="1000">
                      <p166:blipFill xmlns:p166="http://schemas.microsoft.com/office/powerpoint/2016/6/main">
                        <a:blip r:embed="rId38"/>
                        <a:stretch>
                          <a:fillRect/>
                        </a:stretch>
                      </p166:blipFill>
                      <p166:spPr xmlns:p166="http://schemas.microsoft.com/office/powerpoint/2016/6/main">
                        <a:xfrm>
                          <a:off x="1211058" y="2191986"/>
                          <a:ext cx="870267" cy="489525"/>
                        </a:xfrm>
                        <a:prstGeom prst="rect">
                          <a:avLst/>
                        </a:prstGeom>
                        <a:ln w="3175">
                          <a:solidFill>
                            <a:prstClr val="ltGray"/>
                          </a:solidFill>
                        </a:ln>
                      </p166:spPr>
                    </psuz:zmPr>
                  </psuz:summaryZmObj>
                  <psuz:summaryZmObj sectionId="{78CD57D9-3EE0-4440-93A3-AD597D00ED85}">
                    <psuz:zmPr id="{13BFA9E9-B699-416A-92B1-70ED7FC177EC}" transitionDur="1000">
                      <p166:blipFill xmlns:p166="http://schemas.microsoft.com/office/powerpoint/2016/6/main">
                        <a:blip r:embed="rId39"/>
                        <a:stretch>
                          <a:fillRect/>
                        </a:stretch>
                      </p166:blipFill>
                      <p166:spPr xmlns:p166="http://schemas.microsoft.com/office/powerpoint/2016/6/main">
                        <a:xfrm>
                          <a:off x="2113960" y="2191986"/>
                          <a:ext cx="870267" cy="489525"/>
                        </a:xfrm>
                        <a:prstGeom prst="rect">
                          <a:avLst/>
                        </a:prstGeom>
                        <a:ln w="3175">
                          <a:solidFill>
                            <a:prstClr val="ltGray"/>
                          </a:solidFill>
                        </a:ln>
                      </p166:spPr>
                    </psuz:zmPr>
                  </psuz:summaryZmObj>
                  <psuz:summaryZmObj sectionId="{508B7C8E-D03E-4874-B95F-025BD931193F}">
                    <psuz:zmPr id="{623691B0-5FA0-4250-9888-70C4D6984E96}" transitionDur="1000">
                      <p166:blipFill xmlns:p166="http://schemas.microsoft.com/office/powerpoint/2016/6/main">
                        <a:blip r:embed="rId40"/>
                        <a:stretch>
                          <a:fillRect/>
                        </a:stretch>
                      </p166:blipFill>
                      <p166:spPr xmlns:p166="http://schemas.microsoft.com/office/powerpoint/2016/6/main">
                        <a:xfrm>
                          <a:off x="3016862" y="2191986"/>
                          <a:ext cx="870267" cy="489525"/>
                        </a:xfrm>
                        <a:prstGeom prst="rect">
                          <a:avLst/>
                        </a:prstGeom>
                        <a:ln w="3175">
                          <a:solidFill>
                            <a:prstClr val="ltGray"/>
                          </a:solidFill>
                        </a:ln>
                      </p166:spPr>
                    </psuz:zmPr>
                  </psuz:summaryZmObj>
                  <psuz:summaryZmObj sectionId="{5C000D7F-8F1E-454D-AC62-D01ABF9FF072}">
                    <psuz:zmPr id="{8352B955-778E-4D2C-8F49-C23AB02EAE77}" transitionDur="1000">
                      <p166:blipFill xmlns:p166="http://schemas.microsoft.com/office/powerpoint/2016/6/main">
                        <a:blip r:embed="rId41"/>
                        <a:stretch>
                          <a:fillRect/>
                        </a:stretch>
                      </p166:blipFill>
                      <p166:spPr xmlns:p166="http://schemas.microsoft.com/office/powerpoint/2016/6/main">
                        <a:xfrm>
                          <a:off x="3919764" y="2191986"/>
                          <a:ext cx="870267" cy="489525"/>
                        </a:xfrm>
                        <a:prstGeom prst="rect">
                          <a:avLst/>
                        </a:prstGeom>
                        <a:ln w="3175">
                          <a:solidFill>
                            <a:prstClr val="ltGray"/>
                          </a:solidFill>
                        </a:ln>
                      </p166:spPr>
                    </psuz:zmPr>
                  </psuz:summaryZmObj>
                  <psuz:summaryZmObj sectionId="{752946BB-DC09-4F22-B7B3-7C45037476E9}">
                    <psuz:zmPr id="{95126CD5-EA2D-49AB-8B35-66D93756C7B5}" transitionDur="1000">
                      <p166:blipFill xmlns:p166="http://schemas.microsoft.com/office/powerpoint/2016/6/main">
                        <a:blip r:embed="rId42"/>
                        <a:stretch>
                          <a:fillRect/>
                        </a:stretch>
                      </p166:blipFill>
                      <p166:spPr xmlns:p166="http://schemas.microsoft.com/office/powerpoint/2016/6/main">
                        <a:xfrm>
                          <a:off x="4822666" y="2191986"/>
                          <a:ext cx="870267" cy="489525"/>
                        </a:xfrm>
                        <a:prstGeom prst="rect">
                          <a:avLst/>
                        </a:prstGeom>
                        <a:ln w="3175">
                          <a:solidFill>
                            <a:prstClr val="ltGray"/>
                          </a:solidFill>
                        </a:ln>
                      </p166:spPr>
                    </psuz:zmPr>
                  </psuz:summaryZmObj>
                  <psuz:summaryZmObj sectionId="{98FCBFFF-5F98-4391-BA10-BDA9585027AB}">
                    <psuz:zmPr id="{56BFC160-9CBF-4647-93A8-3F33D3D7B07B}" transitionDur="1000">
                      <p166:blipFill xmlns:p166="http://schemas.microsoft.com/office/powerpoint/2016/6/main">
                        <a:blip r:embed="rId43"/>
                        <a:stretch>
                          <a:fillRect/>
                        </a:stretch>
                      </p166:blipFill>
                      <p166:spPr xmlns:p166="http://schemas.microsoft.com/office/powerpoint/2016/6/main">
                        <a:xfrm>
                          <a:off x="5725568" y="2191986"/>
                          <a:ext cx="870267" cy="489525"/>
                        </a:xfrm>
                        <a:prstGeom prst="rect">
                          <a:avLst/>
                        </a:prstGeom>
                        <a:ln w="3175">
                          <a:solidFill>
                            <a:prstClr val="ltGray"/>
                          </a:solidFill>
                        </a:ln>
                      </p166:spPr>
                    </psuz:zmPr>
                  </psuz:summaryZmObj>
                  <psuz:summaryZmObj sectionId="{847273DE-9B6B-4279-9809-8B9EA9C56771}">
                    <psuz:zmPr id="{199985EB-BCEA-4C39-A4F5-7B60E8E3C7AF}" transitionDur="1000">
                      <p166:blipFill xmlns:p166="http://schemas.microsoft.com/office/powerpoint/2016/6/main">
                        <a:blip r:embed="rId44"/>
                        <a:stretch>
                          <a:fillRect/>
                        </a:stretch>
                      </p166:blipFill>
                      <p166:spPr xmlns:p166="http://schemas.microsoft.com/office/powerpoint/2016/6/main">
                        <a:xfrm>
                          <a:off x="6628470" y="2191986"/>
                          <a:ext cx="870267" cy="489525"/>
                        </a:xfrm>
                        <a:prstGeom prst="rect">
                          <a:avLst/>
                        </a:prstGeom>
                        <a:ln w="3175">
                          <a:solidFill>
                            <a:prstClr val="ltGray"/>
                          </a:solidFill>
                        </a:ln>
                      </p166:spPr>
                    </psuz:zmPr>
                  </psuz:summaryZmObj>
                  <psuz:summaryZmObj sectionId="{991D3096-3000-4AD0-AC4E-349585F8D619}">
                    <psuz:zmPr id="{53EDEEE0-4093-4C27-9749-D586F406B7F3}" transitionDur="1000">
                      <p166:blipFill xmlns:p166="http://schemas.microsoft.com/office/powerpoint/2016/6/main">
                        <a:blip r:embed="rId45"/>
                        <a:stretch>
                          <a:fillRect/>
                        </a:stretch>
                      </p166:blipFill>
                      <p166:spPr xmlns:p166="http://schemas.microsoft.com/office/powerpoint/2016/6/main">
                        <a:xfrm>
                          <a:off x="7531372" y="2191986"/>
                          <a:ext cx="870267" cy="489525"/>
                        </a:xfrm>
                        <a:prstGeom prst="rect">
                          <a:avLst/>
                        </a:prstGeom>
                        <a:ln w="3175">
                          <a:solidFill>
                            <a:prstClr val="ltGray"/>
                          </a:solidFill>
                        </a:ln>
                      </p166:spPr>
                    </psuz:zmPr>
                  </psuz:summaryZmObj>
                  <psuz:summaryZmObj sectionId="{55DD533D-6159-47AA-92F6-62AB2E092126}">
                    <psuz:zmPr id="{18EAA977-B6EA-47A3-9744-E9D68A56AA84}" transitionDur="1000">
                      <p166:blipFill xmlns:p166="http://schemas.microsoft.com/office/powerpoint/2016/6/main">
                        <a:blip r:embed="rId46"/>
                        <a:stretch>
                          <a:fillRect/>
                        </a:stretch>
                      </p166:blipFill>
                      <p166:spPr xmlns:p166="http://schemas.microsoft.com/office/powerpoint/2016/6/main">
                        <a:xfrm>
                          <a:off x="8434274" y="2191986"/>
                          <a:ext cx="870267" cy="489525"/>
                        </a:xfrm>
                        <a:prstGeom prst="rect">
                          <a:avLst/>
                        </a:prstGeom>
                        <a:ln w="3175">
                          <a:solidFill>
                            <a:prstClr val="ltGray"/>
                          </a:solidFill>
                        </a:ln>
                      </p166:spPr>
                    </psuz:zmPr>
                  </psuz:summaryZmObj>
                  <psuz:summaryZmObj sectionId="{59CE3A9C-EDBD-46EB-9BEF-9BEE1176546E}">
                    <psuz:zmPr id="{1137AE78-CE9A-4576-92B9-CDAA98D6FEC1}" transitionDur="1000">
                      <p166:blipFill xmlns:p166="http://schemas.microsoft.com/office/powerpoint/2016/6/main">
                        <a:blip r:embed="rId47"/>
                        <a:stretch>
                          <a:fillRect/>
                        </a:stretch>
                      </p166:blipFill>
                      <p166:spPr xmlns:p166="http://schemas.microsoft.com/office/powerpoint/2016/6/main">
                        <a:xfrm>
                          <a:off x="1211058" y="2714146"/>
                          <a:ext cx="870267" cy="489525"/>
                        </a:xfrm>
                        <a:prstGeom prst="rect">
                          <a:avLst/>
                        </a:prstGeom>
                        <a:ln w="3175">
                          <a:solidFill>
                            <a:prstClr val="ltGray"/>
                          </a:solidFill>
                        </a:ln>
                      </p166:spPr>
                    </psuz:zmPr>
                  </psuz:summaryZmObj>
                  <psuz:summaryZmObj sectionId="{DD61CDA3-15E0-4373-B6D0-382B3EC63E31}">
                    <psuz:zmPr id="{E66D106F-BC3A-4B29-BA15-3F143F66E5B6}" transitionDur="1000">
                      <p166:blipFill xmlns:p166="http://schemas.microsoft.com/office/powerpoint/2016/6/main">
                        <a:blip r:embed="rId48"/>
                        <a:stretch>
                          <a:fillRect/>
                        </a:stretch>
                      </p166:blipFill>
                      <p166:spPr xmlns:p166="http://schemas.microsoft.com/office/powerpoint/2016/6/main">
                        <a:xfrm>
                          <a:off x="2113960" y="2714146"/>
                          <a:ext cx="870267" cy="489525"/>
                        </a:xfrm>
                        <a:prstGeom prst="rect">
                          <a:avLst/>
                        </a:prstGeom>
                        <a:ln w="3175">
                          <a:solidFill>
                            <a:prstClr val="ltGray"/>
                          </a:solidFill>
                        </a:ln>
                      </p166:spPr>
                    </psuz:zmPr>
                  </psuz:summaryZmObj>
                  <psuz:summaryZmObj sectionId="{0B2745A1-2E24-40D1-BEE5-B3375A17B412}">
                    <psuz:zmPr id="{612A29E3-1696-4CF9-A38D-1FEB20621192}" transitionDur="1000">
                      <p166:blipFill xmlns:p166="http://schemas.microsoft.com/office/powerpoint/2016/6/main">
                        <a:blip r:embed="rId49"/>
                        <a:stretch>
                          <a:fillRect/>
                        </a:stretch>
                      </p166:blipFill>
                      <p166:spPr xmlns:p166="http://schemas.microsoft.com/office/powerpoint/2016/6/main">
                        <a:xfrm>
                          <a:off x="3016862" y="2714146"/>
                          <a:ext cx="870267" cy="489525"/>
                        </a:xfrm>
                        <a:prstGeom prst="rect">
                          <a:avLst/>
                        </a:prstGeom>
                        <a:ln w="3175">
                          <a:solidFill>
                            <a:prstClr val="ltGray"/>
                          </a:solidFill>
                        </a:ln>
                      </p166:spPr>
                    </psuz:zmPr>
                  </psuz:summaryZmObj>
                  <psuz:summaryZmObj sectionId="{5A07A3EA-89C5-42CF-BAE9-00B52496E8E5}">
                    <psuz:zmPr id="{E102AC67-A5F6-48BE-A6C1-F48C2750A1FB}" transitionDur="1000">
                      <p166:blipFill xmlns:p166="http://schemas.microsoft.com/office/powerpoint/2016/6/main">
                        <a:blip r:embed="rId50"/>
                        <a:stretch>
                          <a:fillRect/>
                        </a:stretch>
                      </p166:blipFill>
                      <p166:spPr xmlns:p166="http://schemas.microsoft.com/office/powerpoint/2016/6/main">
                        <a:xfrm>
                          <a:off x="3919764" y="2714146"/>
                          <a:ext cx="870267" cy="489525"/>
                        </a:xfrm>
                        <a:prstGeom prst="rect">
                          <a:avLst/>
                        </a:prstGeom>
                        <a:ln w="3175">
                          <a:solidFill>
                            <a:prstClr val="ltGray"/>
                          </a:solidFill>
                        </a:ln>
                      </p166:spPr>
                    </psuz:zmPr>
                  </psuz:summaryZmObj>
                  <psuz:summaryZmObj sectionId="{E0FE8D39-18ED-4B51-AEC1-8A63738CB787}">
                    <psuz:zmPr id="{4527F858-38EC-4D84-9942-8432703F3520}" transitionDur="1000">
                      <p166:blipFill xmlns:p166="http://schemas.microsoft.com/office/powerpoint/2016/6/main">
                        <a:blip r:embed="rId51"/>
                        <a:stretch>
                          <a:fillRect/>
                        </a:stretch>
                      </p166:blipFill>
                      <p166:spPr xmlns:p166="http://schemas.microsoft.com/office/powerpoint/2016/6/main">
                        <a:xfrm>
                          <a:off x="4822666" y="2714146"/>
                          <a:ext cx="870267" cy="489525"/>
                        </a:xfrm>
                        <a:prstGeom prst="rect">
                          <a:avLst/>
                        </a:prstGeom>
                        <a:ln w="3175">
                          <a:solidFill>
                            <a:prstClr val="ltGray"/>
                          </a:solidFill>
                        </a:ln>
                      </p166:spPr>
                    </psuz:zmPr>
                  </psuz:summaryZmObj>
                  <psuz:summaryZmObj sectionId="{0678CD95-06D1-4D75-BCB4-63A29AAB69E6}">
                    <psuz:zmPr id="{DFC8412F-787C-4873-8091-CDD77FD2336D}" transitionDur="1000">
                      <p166:blipFill xmlns:p166="http://schemas.microsoft.com/office/powerpoint/2016/6/main">
                        <a:blip r:embed="rId52"/>
                        <a:stretch>
                          <a:fillRect/>
                        </a:stretch>
                      </p166:blipFill>
                      <p166:spPr xmlns:p166="http://schemas.microsoft.com/office/powerpoint/2016/6/main">
                        <a:xfrm>
                          <a:off x="5725568" y="2714146"/>
                          <a:ext cx="870267" cy="489525"/>
                        </a:xfrm>
                        <a:prstGeom prst="rect">
                          <a:avLst/>
                        </a:prstGeom>
                        <a:ln w="3175">
                          <a:solidFill>
                            <a:prstClr val="ltGray"/>
                          </a:solidFill>
                        </a:ln>
                      </p166:spPr>
                    </psuz:zmPr>
                  </psuz:summaryZmObj>
                  <psuz:summaryZmObj sectionId="{E4062846-4286-4DD0-B9D1-7FF59B55E1E2}">
                    <psuz:zmPr id="{CE52361A-4CF7-41C5-9432-82FAAB95995A}" transitionDur="1000">
                      <p166:blipFill xmlns:p166="http://schemas.microsoft.com/office/powerpoint/2016/6/main">
                        <a:blip r:embed="rId53"/>
                        <a:stretch>
                          <a:fillRect/>
                        </a:stretch>
                      </p166:blipFill>
                      <p166:spPr xmlns:p166="http://schemas.microsoft.com/office/powerpoint/2016/6/main">
                        <a:xfrm>
                          <a:off x="6628470" y="2714146"/>
                          <a:ext cx="870267" cy="489525"/>
                        </a:xfrm>
                        <a:prstGeom prst="rect">
                          <a:avLst/>
                        </a:prstGeom>
                        <a:ln w="3175">
                          <a:solidFill>
                            <a:prstClr val="ltGray"/>
                          </a:solidFill>
                        </a:ln>
                      </p166:spPr>
                    </psuz:zmPr>
                  </psuz:summaryZmObj>
                  <psuz:summaryZmObj sectionId="{CFEBE818-3A4A-491D-8690-3368033FB382}">
                    <psuz:zmPr id="{DF4209C7-A0B1-4B34-B357-F6AA7AC9BE7F}" transitionDur="1000">
                      <p166:blipFill xmlns:p166="http://schemas.microsoft.com/office/powerpoint/2016/6/main">
                        <a:blip r:embed="rId54"/>
                        <a:stretch>
                          <a:fillRect/>
                        </a:stretch>
                      </p166:blipFill>
                      <p166:spPr xmlns:p166="http://schemas.microsoft.com/office/powerpoint/2016/6/main">
                        <a:xfrm>
                          <a:off x="7531372" y="2714146"/>
                          <a:ext cx="870267" cy="489525"/>
                        </a:xfrm>
                        <a:prstGeom prst="rect">
                          <a:avLst/>
                        </a:prstGeom>
                        <a:ln w="3175">
                          <a:solidFill>
                            <a:prstClr val="ltGray"/>
                          </a:solidFill>
                        </a:ln>
                      </p166:spPr>
                    </psuz:zmPr>
                  </psuz:summaryZmObj>
                  <psuz:summaryZmObj sectionId="{2E5ECD35-D26C-49EA-BACB-66C9777AD765}">
                    <psuz:zmPr id="{FDE33962-A131-4EBB-B869-61277FD9D390}" transitionDur="1000">
                      <p166:blipFill xmlns:p166="http://schemas.microsoft.com/office/powerpoint/2016/6/main">
                        <a:blip r:embed="rId55"/>
                        <a:stretch>
                          <a:fillRect/>
                        </a:stretch>
                      </p166:blipFill>
                      <p166:spPr xmlns:p166="http://schemas.microsoft.com/office/powerpoint/2016/6/main">
                        <a:xfrm>
                          <a:off x="8434274" y="2714146"/>
                          <a:ext cx="870267" cy="489525"/>
                        </a:xfrm>
                        <a:prstGeom prst="rect">
                          <a:avLst/>
                        </a:prstGeom>
                        <a:ln w="3175">
                          <a:solidFill>
                            <a:prstClr val="ltGray"/>
                          </a:solidFill>
                        </a:ln>
                      </p166:spPr>
                    </psuz:zmPr>
                  </psuz:summaryZmObj>
                  <psuz:summaryZmObj sectionId="{504366B7-F9A3-40FA-842D-F9D57BC518BF}">
                    <psuz:zmPr id="{A94AB0D7-A8ED-4E07-90A8-62BEE76EB632}" transitionDur="1000">
                      <p166:blipFill xmlns:p166="http://schemas.microsoft.com/office/powerpoint/2016/6/main">
                        <a:blip r:embed="rId56"/>
                        <a:stretch>
                          <a:fillRect/>
                        </a:stretch>
                      </p166:blipFill>
                      <p166:spPr xmlns:p166="http://schemas.microsoft.com/office/powerpoint/2016/6/main">
                        <a:xfrm>
                          <a:off x="1211058" y="3236306"/>
                          <a:ext cx="870267" cy="489525"/>
                        </a:xfrm>
                        <a:prstGeom prst="rect">
                          <a:avLst/>
                        </a:prstGeom>
                        <a:ln w="3175">
                          <a:solidFill>
                            <a:prstClr val="ltGray"/>
                          </a:solidFill>
                        </a:ln>
                      </p166:spPr>
                    </psuz:zmPr>
                  </psuz:summaryZmObj>
                  <psuz:summaryZmObj sectionId="{E98BB192-26AD-45C8-8387-F73C8A24D686}">
                    <psuz:zmPr id="{1144A8AB-E616-4D24-8CD6-C20315B7AC57}" transitionDur="1000">
                      <p166:blipFill xmlns:p166="http://schemas.microsoft.com/office/powerpoint/2016/6/main">
                        <a:blip r:embed="rId57"/>
                        <a:stretch>
                          <a:fillRect/>
                        </a:stretch>
                      </p166:blipFill>
                      <p166:spPr xmlns:p166="http://schemas.microsoft.com/office/powerpoint/2016/6/main">
                        <a:xfrm>
                          <a:off x="2113960" y="3236306"/>
                          <a:ext cx="870267" cy="489525"/>
                        </a:xfrm>
                        <a:prstGeom prst="rect">
                          <a:avLst/>
                        </a:prstGeom>
                        <a:ln w="3175">
                          <a:solidFill>
                            <a:prstClr val="ltGray"/>
                          </a:solidFill>
                        </a:ln>
                      </p166:spPr>
                    </psuz:zmPr>
                  </psuz:summaryZmObj>
                  <psuz:summaryZmObj sectionId="{B7FB0CDC-E272-404A-BC90-F906AF7ED759}">
                    <psuz:zmPr id="{8CCE0E4A-FEBD-4DCE-9FB3-7910BED35000}" transitionDur="1000">
                      <p166:blipFill xmlns:p166="http://schemas.microsoft.com/office/powerpoint/2016/6/main">
                        <a:blip r:embed="rId58"/>
                        <a:stretch>
                          <a:fillRect/>
                        </a:stretch>
                      </p166:blipFill>
                      <p166:spPr xmlns:p166="http://schemas.microsoft.com/office/powerpoint/2016/6/main">
                        <a:xfrm>
                          <a:off x="3016862" y="3236306"/>
                          <a:ext cx="870267" cy="489525"/>
                        </a:xfrm>
                        <a:prstGeom prst="rect">
                          <a:avLst/>
                        </a:prstGeom>
                        <a:ln w="3175">
                          <a:solidFill>
                            <a:prstClr val="ltGray"/>
                          </a:solidFill>
                        </a:ln>
                      </p166:spPr>
                    </psuz:zmPr>
                  </psuz:summaryZmObj>
                  <psuz:summaryZmObj sectionId="{4452D518-A9F0-4AC6-8367-016F7E35067F}">
                    <psuz:zmPr id="{A266A54B-40A3-4BC3-9F62-08EFCAFF718A}" transitionDur="1000">
                      <p166:blipFill xmlns:p166="http://schemas.microsoft.com/office/powerpoint/2016/6/main">
                        <a:blip r:embed="rId59"/>
                        <a:stretch>
                          <a:fillRect/>
                        </a:stretch>
                      </p166:blipFill>
                      <p166:spPr xmlns:p166="http://schemas.microsoft.com/office/powerpoint/2016/6/main">
                        <a:xfrm>
                          <a:off x="3919764" y="3236306"/>
                          <a:ext cx="870267" cy="489525"/>
                        </a:xfrm>
                        <a:prstGeom prst="rect">
                          <a:avLst/>
                        </a:prstGeom>
                        <a:ln w="3175">
                          <a:solidFill>
                            <a:prstClr val="ltGray"/>
                          </a:solidFill>
                        </a:ln>
                      </p166:spPr>
                    </psuz:zmPr>
                  </psuz:summaryZmObj>
                  <psuz:summaryZmObj sectionId="{2EC8105F-DF2F-4594-9886-EE63626AC3E0}">
                    <psuz:zmPr id="{2F0EE8A7-AC34-42BB-9FB5-ABD15CB9A4A3}" transitionDur="1000">
                      <p166:blipFill xmlns:p166="http://schemas.microsoft.com/office/powerpoint/2016/6/main">
                        <a:blip r:embed="rId60"/>
                        <a:stretch>
                          <a:fillRect/>
                        </a:stretch>
                      </p166:blipFill>
                      <p166:spPr xmlns:p166="http://schemas.microsoft.com/office/powerpoint/2016/6/main">
                        <a:xfrm>
                          <a:off x="4822666" y="3236306"/>
                          <a:ext cx="870267" cy="489525"/>
                        </a:xfrm>
                        <a:prstGeom prst="rect">
                          <a:avLst/>
                        </a:prstGeom>
                        <a:ln w="3175">
                          <a:solidFill>
                            <a:prstClr val="ltGray"/>
                          </a:solidFill>
                        </a:ln>
                      </p166:spPr>
                    </psuz:zmPr>
                  </psuz:summaryZmObj>
                  <psuz:summaryZmObj sectionId="{932F082D-2E20-48EC-9580-3A2EF421583E}">
                    <psuz:zmPr id="{488A9102-0A67-4F80-964F-7E9018563CAA}" transitionDur="1000">
                      <p166:blipFill xmlns:p166="http://schemas.microsoft.com/office/powerpoint/2016/6/main">
                        <a:blip r:embed="rId61"/>
                        <a:stretch>
                          <a:fillRect/>
                        </a:stretch>
                      </p166:blipFill>
                      <p166:spPr xmlns:p166="http://schemas.microsoft.com/office/powerpoint/2016/6/main">
                        <a:xfrm>
                          <a:off x="5725568" y="3236306"/>
                          <a:ext cx="870267" cy="489525"/>
                        </a:xfrm>
                        <a:prstGeom prst="rect">
                          <a:avLst/>
                        </a:prstGeom>
                        <a:ln w="3175">
                          <a:solidFill>
                            <a:prstClr val="ltGray"/>
                          </a:solidFill>
                        </a:ln>
                      </p166:spPr>
                    </psuz:zmPr>
                  </psuz:summaryZmObj>
                  <psuz:summaryZmObj sectionId="{30B324B0-EDA8-4A80-9D33-B1AF7736CFD1}">
                    <psuz:zmPr id="{D40BD0D7-70FF-451A-A24B-3104745DEBF6}" transitionDur="1000">
                      <p166:blipFill xmlns:p166="http://schemas.microsoft.com/office/powerpoint/2016/6/main">
                        <a:blip r:embed="rId62"/>
                        <a:stretch>
                          <a:fillRect/>
                        </a:stretch>
                      </p166:blipFill>
                      <p166:spPr xmlns:p166="http://schemas.microsoft.com/office/powerpoint/2016/6/main">
                        <a:xfrm>
                          <a:off x="6628470" y="3236306"/>
                          <a:ext cx="870267" cy="489525"/>
                        </a:xfrm>
                        <a:prstGeom prst="rect">
                          <a:avLst/>
                        </a:prstGeom>
                        <a:ln w="3175">
                          <a:solidFill>
                            <a:prstClr val="ltGray"/>
                          </a:solidFill>
                        </a:ln>
                      </p166:spPr>
                    </psuz:zmPr>
                  </psuz:summaryZmObj>
                  <psuz:summaryZmObj sectionId="{1A20D69C-C872-49D7-9F5F-544FD15521A3}">
                    <psuz:zmPr id="{5B5238F3-186C-499F-8B15-DDE651B0F878}" transitionDur="1000">
                      <p166:blipFill xmlns:p166="http://schemas.microsoft.com/office/powerpoint/2016/6/main">
                        <a:blip r:embed="rId63"/>
                        <a:stretch>
                          <a:fillRect/>
                        </a:stretch>
                      </p166:blipFill>
                      <p166:spPr xmlns:p166="http://schemas.microsoft.com/office/powerpoint/2016/6/main">
                        <a:xfrm>
                          <a:off x="7531372" y="3236306"/>
                          <a:ext cx="870267" cy="489525"/>
                        </a:xfrm>
                        <a:prstGeom prst="rect">
                          <a:avLst/>
                        </a:prstGeom>
                        <a:ln w="3175">
                          <a:solidFill>
                            <a:prstClr val="ltGray"/>
                          </a:solidFill>
                        </a:ln>
                      </p166:spPr>
                    </psuz:zmPr>
                  </psuz:summaryZmObj>
                  <psuz:summaryZmObj sectionId="{9EF79E6D-6FE3-4D63-97E9-E562C72AFE4A}">
                    <psuz:zmPr id="{B205EAE7-E2F5-4E62-A7AF-23138EC8BB0B}" transitionDur="1000">
                      <p166:blipFill xmlns:p166="http://schemas.microsoft.com/office/powerpoint/2016/6/main">
                        <a:blip r:embed="rId64"/>
                        <a:stretch>
                          <a:fillRect/>
                        </a:stretch>
                      </p166:blipFill>
                      <p166:spPr xmlns:p166="http://schemas.microsoft.com/office/powerpoint/2016/6/main">
                        <a:xfrm>
                          <a:off x="8434274" y="3236306"/>
                          <a:ext cx="870267" cy="489525"/>
                        </a:xfrm>
                        <a:prstGeom prst="rect">
                          <a:avLst/>
                        </a:prstGeom>
                        <a:ln w="3175">
                          <a:solidFill>
                            <a:prstClr val="ltGray"/>
                          </a:solidFill>
                        </a:ln>
                      </p166:spPr>
                    </psuz:zmPr>
                  </psuz:summaryZmObj>
                  <psuz:summaryZmObj sectionId="{FB886422-F082-4E69-A111-5A8CC7B6CB15}">
                    <psuz:zmPr id="{39E520AE-5A70-48F7-82F2-986FDB18566B}" transitionDur="1000">
                      <p166:blipFill xmlns:p166="http://schemas.microsoft.com/office/powerpoint/2016/6/main">
                        <a:blip r:embed="rId65"/>
                        <a:stretch>
                          <a:fillRect/>
                        </a:stretch>
                      </p166:blipFill>
                      <p166:spPr xmlns:p166="http://schemas.microsoft.com/office/powerpoint/2016/6/main">
                        <a:xfrm>
                          <a:off x="1211058" y="3758466"/>
                          <a:ext cx="870267" cy="489525"/>
                        </a:xfrm>
                        <a:prstGeom prst="rect">
                          <a:avLst/>
                        </a:prstGeom>
                        <a:ln w="3175">
                          <a:solidFill>
                            <a:prstClr val="ltGray"/>
                          </a:solidFill>
                        </a:ln>
                      </p166:spPr>
                    </psuz:zmPr>
                  </psuz:summaryZmObj>
                  <psuz:summaryZmObj sectionId="{5557729D-9C0D-45C9-B2F8-4405BA4F27DC}">
                    <psuz:zmPr id="{82A2FABE-357C-4150-A80E-E61BA8F5D2DF}" transitionDur="1000">
                      <p166:blipFill xmlns:p166="http://schemas.microsoft.com/office/powerpoint/2016/6/main">
                        <a:blip r:embed="rId66"/>
                        <a:stretch>
                          <a:fillRect/>
                        </a:stretch>
                      </p166:blipFill>
                      <p166:spPr xmlns:p166="http://schemas.microsoft.com/office/powerpoint/2016/6/main">
                        <a:xfrm>
                          <a:off x="2113960" y="3758466"/>
                          <a:ext cx="870267" cy="489525"/>
                        </a:xfrm>
                        <a:prstGeom prst="rect">
                          <a:avLst/>
                        </a:prstGeom>
                        <a:ln w="3175">
                          <a:solidFill>
                            <a:prstClr val="ltGray"/>
                          </a:solidFill>
                        </a:ln>
                      </p166:spPr>
                    </psuz:zmPr>
                  </psuz:summaryZmObj>
                  <psuz:summaryZmObj sectionId="{11360521-C62E-47EC-971B-1A3DD6F001B5}">
                    <psuz:zmPr id="{AE8C8B1D-68AC-4C15-9EEA-F492F15BA67D}" transitionDur="1000">
                      <p166:blipFill xmlns:p166="http://schemas.microsoft.com/office/powerpoint/2016/6/main">
                        <a:blip r:embed="rId67"/>
                        <a:stretch>
                          <a:fillRect/>
                        </a:stretch>
                      </p166:blipFill>
                      <p166:spPr xmlns:p166="http://schemas.microsoft.com/office/powerpoint/2016/6/main">
                        <a:xfrm>
                          <a:off x="3016862" y="3758466"/>
                          <a:ext cx="870267" cy="489525"/>
                        </a:xfrm>
                        <a:prstGeom prst="rect">
                          <a:avLst/>
                        </a:prstGeom>
                        <a:ln w="3175">
                          <a:solidFill>
                            <a:prstClr val="ltGray"/>
                          </a:solidFill>
                        </a:ln>
                      </p166:spPr>
                    </psuz:zmPr>
                  </psuz:summaryZmObj>
                  <psuz:summaryZmObj sectionId="{419F7237-5ADB-4842-AB50-3D5B2858DB06}">
                    <psuz:zmPr id="{6036AC6B-341D-4FA0-83C5-D4A2A7F192FC}" transitionDur="1000">
                      <p166:blipFill xmlns:p166="http://schemas.microsoft.com/office/powerpoint/2016/6/main">
                        <a:blip r:embed="rId68"/>
                        <a:stretch>
                          <a:fillRect/>
                        </a:stretch>
                      </p166:blipFill>
                      <p166:spPr xmlns:p166="http://schemas.microsoft.com/office/powerpoint/2016/6/main">
                        <a:xfrm>
                          <a:off x="3919764" y="3758466"/>
                          <a:ext cx="870267" cy="489525"/>
                        </a:xfrm>
                        <a:prstGeom prst="rect">
                          <a:avLst/>
                        </a:prstGeom>
                        <a:ln w="3175">
                          <a:solidFill>
                            <a:prstClr val="ltGray"/>
                          </a:solidFill>
                        </a:ln>
                      </p166:spPr>
                    </psuz:zmPr>
                  </psuz:summaryZmObj>
                  <psuz:summaryZmObj sectionId="{F9747033-9BE9-4F4B-9D42-A91B5AD9CB47}">
                    <psuz:zmPr id="{B6FDB9C7-63A3-42E5-A754-6FCAC2184280}" transitionDur="1000">
                      <p166:blipFill xmlns:p166="http://schemas.microsoft.com/office/powerpoint/2016/6/main">
                        <a:blip r:embed="rId69"/>
                        <a:stretch>
                          <a:fillRect/>
                        </a:stretch>
                      </p166:blipFill>
                      <p166:spPr xmlns:p166="http://schemas.microsoft.com/office/powerpoint/2016/6/main">
                        <a:xfrm>
                          <a:off x="4822666" y="3758466"/>
                          <a:ext cx="870267" cy="489525"/>
                        </a:xfrm>
                        <a:prstGeom prst="rect">
                          <a:avLst/>
                        </a:prstGeom>
                        <a:ln w="3175">
                          <a:solidFill>
                            <a:prstClr val="ltGray"/>
                          </a:solidFill>
                        </a:ln>
                      </p166:spPr>
                    </psuz:zmPr>
                  </psuz:summaryZmObj>
                  <psuz:summaryZmObj sectionId="{696D1BAE-6885-4DE1-AA34-AE5AFBEB0731}">
                    <psuz:zmPr id="{49C8ABD6-A629-47B6-8BBC-6978A2A58F09}" transitionDur="1000">
                      <p166:blipFill xmlns:p166="http://schemas.microsoft.com/office/powerpoint/2016/6/main">
                        <a:blip r:embed="rId70"/>
                        <a:stretch>
                          <a:fillRect/>
                        </a:stretch>
                      </p166:blipFill>
                      <p166:spPr xmlns:p166="http://schemas.microsoft.com/office/powerpoint/2016/6/main">
                        <a:xfrm>
                          <a:off x="5725568" y="3758466"/>
                          <a:ext cx="870267" cy="489525"/>
                        </a:xfrm>
                        <a:prstGeom prst="rect">
                          <a:avLst/>
                        </a:prstGeom>
                        <a:ln w="3175">
                          <a:solidFill>
                            <a:prstClr val="ltGray"/>
                          </a:solidFill>
                        </a:ln>
                      </p166:spPr>
                    </psuz:zmPr>
                  </psuz:summaryZmObj>
                  <psuz:summaryZmObj sectionId="{73D3E291-C2C0-4C7D-AB59-AAB1C7AC6576}">
                    <psuz:zmPr id="{4212491B-5D9D-434F-9918-8A59D42C3E77}" transitionDur="1000">
                      <p166:blipFill xmlns:p166="http://schemas.microsoft.com/office/powerpoint/2016/6/main">
                        <a:blip r:embed="rId71"/>
                        <a:stretch>
                          <a:fillRect/>
                        </a:stretch>
                      </p166:blipFill>
                      <p166:spPr xmlns:p166="http://schemas.microsoft.com/office/powerpoint/2016/6/main">
                        <a:xfrm>
                          <a:off x="6628470" y="3758466"/>
                          <a:ext cx="870267" cy="489525"/>
                        </a:xfrm>
                        <a:prstGeom prst="rect">
                          <a:avLst/>
                        </a:prstGeom>
                        <a:ln w="3175">
                          <a:solidFill>
                            <a:prstClr val="ltGray"/>
                          </a:solidFill>
                        </a:ln>
                      </p166:spPr>
                    </psuz:zmPr>
                  </psuz:summaryZmObj>
                  <psuz:summaryZmObj sectionId="{D4A290BD-4AFA-47C6-B275-18ABF2A890CD}">
                    <psuz:zmPr id="{7B0DFAFF-3990-4F49-91D8-AEC50C533008}" transitionDur="1000">
                      <p166:blipFill xmlns:p166="http://schemas.microsoft.com/office/powerpoint/2016/6/main">
                        <a:blip r:embed="rId72"/>
                        <a:stretch>
                          <a:fillRect/>
                        </a:stretch>
                      </p166:blipFill>
                      <p166:spPr xmlns:p166="http://schemas.microsoft.com/office/powerpoint/2016/6/main">
                        <a:xfrm>
                          <a:off x="7531372" y="3758466"/>
                          <a:ext cx="870267" cy="489525"/>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4B45EF59-8B9B-4738-90EE-FD460C42B0C9}"/>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7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049258" y="1928971"/>
                  <a:ext cx="870267" cy="489525"/>
                </a:xfrm>
                <a:prstGeom prst="rect">
                  <a:avLst/>
                </a:prstGeom>
                <a:ln w="3175">
                  <a:solidFill>
                    <a:prstClr val="ltGray"/>
                  </a:solidFill>
                </a:ln>
              </p:spPr>
            </p:pic>
            <p:pic>
              <p:nvPicPr>
                <p:cNvPr id="9" name="Image 9">
                  <a:hlinkClick r:id="rId7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952160" y="1928971"/>
                  <a:ext cx="870267" cy="489525"/>
                </a:xfrm>
                <a:prstGeom prst="rect">
                  <a:avLst/>
                </a:prstGeom>
                <a:ln w="3175">
                  <a:solidFill>
                    <a:prstClr val="ltGray"/>
                  </a:solidFill>
                </a:ln>
              </p:spPr>
            </p:pic>
            <p:pic>
              <p:nvPicPr>
                <p:cNvPr id="10" name="Image 10">
                  <a:hlinkClick r:id="rId7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855062" y="1928971"/>
                  <a:ext cx="870267" cy="489525"/>
                </a:xfrm>
                <a:prstGeom prst="rect">
                  <a:avLst/>
                </a:prstGeom>
                <a:ln w="3175">
                  <a:solidFill>
                    <a:prstClr val="ltGray"/>
                  </a:solidFill>
                </a:ln>
              </p:spPr>
            </p:pic>
            <p:pic>
              <p:nvPicPr>
                <p:cNvPr id="11" name="Image 11">
                  <a:hlinkClick r:id="rId7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757964" y="1928971"/>
                  <a:ext cx="870267" cy="489525"/>
                </a:xfrm>
                <a:prstGeom prst="rect">
                  <a:avLst/>
                </a:prstGeom>
                <a:ln w="3175">
                  <a:solidFill>
                    <a:prstClr val="ltGray"/>
                  </a:solidFill>
                </a:ln>
              </p:spPr>
            </p:pic>
            <p:pic>
              <p:nvPicPr>
                <p:cNvPr id="12" name="Image 12">
                  <a:hlinkClick r:id="rId7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660866" y="1928971"/>
                  <a:ext cx="870267" cy="489525"/>
                </a:xfrm>
                <a:prstGeom prst="rect">
                  <a:avLst/>
                </a:prstGeom>
                <a:ln w="3175">
                  <a:solidFill>
                    <a:prstClr val="ltGray"/>
                  </a:solidFill>
                </a:ln>
              </p:spPr>
            </p:pic>
            <p:pic>
              <p:nvPicPr>
                <p:cNvPr id="13" name="Image 13">
                  <a:hlinkClick r:id="rId7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563768" y="1928971"/>
                  <a:ext cx="870267" cy="489525"/>
                </a:xfrm>
                <a:prstGeom prst="rect">
                  <a:avLst/>
                </a:prstGeom>
                <a:ln w="3175">
                  <a:solidFill>
                    <a:prstClr val="ltGray"/>
                  </a:solidFill>
                </a:ln>
              </p:spPr>
            </p:pic>
            <p:pic>
              <p:nvPicPr>
                <p:cNvPr id="14" name="Image 14">
                  <a:hlinkClick r:id="rId7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466670" y="1928971"/>
                  <a:ext cx="870267" cy="489525"/>
                </a:xfrm>
                <a:prstGeom prst="rect">
                  <a:avLst/>
                </a:prstGeom>
                <a:ln w="3175">
                  <a:solidFill>
                    <a:prstClr val="ltGray"/>
                  </a:solidFill>
                </a:ln>
              </p:spPr>
            </p:pic>
            <p:pic>
              <p:nvPicPr>
                <p:cNvPr id="15" name="Image 15">
                  <a:hlinkClick r:id="rId8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369572" y="1928971"/>
                  <a:ext cx="870267" cy="489525"/>
                </a:xfrm>
                <a:prstGeom prst="rect">
                  <a:avLst/>
                </a:prstGeom>
                <a:ln w="3175">
                  <a:solidFill>
                    <a:prstClr val="ltGray"/>
                  </a:solidFill>
                </a:ln>
              </p:spPr>
            </p:pic>
            <p:pic>
              <p:nvPicPr>
                <p:cNvPr id="16" name="Image 16">
                  <a:hlinkClick r:id="rId8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272474" y="1928971"/>
                  <a:ext cx="870267" cy="489525"/>
                </a:xfrm>
                <a:prstGeom prst="rect">
                  <a:avLst/>
                </a:prstGeom>
                <a:ln w="3175">
                  <a:solidFill>
                    <a:prstClr val="ltGray"/>
                  </a:solidFill>
                </a:ln>
              </p:spPr>
            </p:pic>
            <p:pic>
              <p:nvPicPr>
                <p:cNvPr id="17" name="Image 17">
                  <a:hlinkClick r:id="rId8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2049258" y="2451131"/>
                  <a:ext cx="870267" cy="489525"/>
                </a:xfrm>
                <a:prstGeom prst="rect">
                  <a:avLst/>
                </a:prstGeom>
                <a:ln w="3175">
                  <a:solidFill>
                    <a:prstClr val="ltGray"/>
                  </a:solidFill>
                </a:ln>
              </p:spPr>
            </p:pic>
            <p:pic>
              <p:nvPicPr>
                <p:cNvPr id="18" name="Image 18">
                  <a:hlinkClick r:id="rId8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952160" y="2451131"/>
                  <a:ext cx="870267" cy="489525"/>
                </a:xfrm>
                <a:prstGeom prst="rect">
                  <a:avLst/>
                </a:prstGeom>
                <a:ln w="3175">
                  <a:solidFill>
                    <a:prstClr val="ltGray"/>
                  </a:solidFill>
                </a:ln>
              </p:spPr>
            </p:pic>
            <p:pic>
              <p:nvPicPr>
                <p:cNvPr id="19" name="Image 19">
                  <a:hlinkClick r:id="rId8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855062" y="2451131"/>
                  <a:ext cx="870267" cy="489525"/>
                </a:xfrm>
                <a:prstGeom prst="rect">
                  <a:avLst/>
                </a:prstGeom>
                <a:ln w="3175">
                  <a:solidFill>
                    <a:prstClr val="ltGray"/>
                  </a:solidFill>
                </a:ln>
              </p:spPr>
            </p:pic>
            <p:pic>
              <p:nvPicPr>
                <p:cNvPr id="20" name="Image 20">
                  <a:hlinkClick r:id="rId8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757964" y="2451131"/>
                  <a:ext cx="870267" cy="489525"/>
                </a:xfrm>
                <a:prstGeom prst="rect">
                  <a:avLst/>
                </a:prstGeom>
                <a:ln w="3175">
                  <a:solidFill>
                    <a:prstClr val="ltGray"/>
                  </a:solidFill>
                </a:ln>
              </p:spPr>
            </p:pic>
            <p:pic>
              <p:nvPicPr>
                <p:cNvPr id="21" name="Image 21">
                  <a:hlinkClick r:id="rId8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660866" y="2451131"/>
                  <a:ext cx="870267" cy="489525"/>
                </a:xfrm>
                <a:prstGeom prst="rect">
                  <a:avLst/>
                </a:prstGeom>
                <a:ln w="3175">
                  <a:solidFill>
                    <a:prstClr val="ltGray"/>
                  </a:solidFill>
                </a:ln>
              </p:spPr>
            </p:pic>
            <p:pic>
              <p:nvPicPr>
                <p:cNvPr id="22" name="Image 22">
                  <a:hlinkClick r:id="rId8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563768" y="2451131"/>
                  <a:ext cx="870267" cy="489525"/>
                </a:xfrm>
                <a:prstGeom prst="rect">
                  <a:avLst/>
                </a:prstGeom>
                <a:ln w="3175">
                  <a:solidFill>
                    <a:prstClr val="ltGray"/>
                  </a:solidFill>
                </a:ln>
              </p:spPr>
            </p:pic>
            <p:pic>
              <p:nvPicPr>
                <p:cNvPr id="23" name="Image 23">
                  <a:hlinkClick r:id="rId8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466670" y="2451131"/>
                  <a:ext cx="870267" cy="489525"/>
                </a:xfrm>
                <a:prstGeom prst="rect">
                  <a:avLst/>
                </a:prstGeom>
                <a:ln w="3175">
                  <a:solidFill>
                    <a:prstClr val="ltGray"/>
                  </a:solidFill>
                </a:ln>
              </p:spPr>
            </p:pic>
            <p:pic>
              <p:nvPicPr>
                <p:cNvPr id="24" name="Image 24">
                  <a:hlinkClick r:id="rId8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369572" y="2451131"/>
                  <a:ext cx="870267" cy="489525"/>
                </a:xfrm>
                <a:prstGeom prst="rect">
                  <a:avLst/>
                </a:prstGeom>
                <a:ln w="3175">
                  <a:solidFill>
                    <a:prstClr val="ltGray"/>
                  </a:solidFill>
                </a:ln>
              </p:spPr>
            </p:pic>
            <p:pic>
              <p:nvPicPr>
                <p:cNvPr id="25" name="Image 25">
                  <a:hlinkClick r:id="rId9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272474" y="2451131"/>
                  <a:ext cx="870267" cy="489525"/>
                </a:xfrm>
                <a:prstGeom prst="rect">
                  <a:avLst/>
                </a:prstGeom>
                <a:ln w="3175">
                  <a:solidFill>
                    <a:prstClr val="ltGray"/>
                  </a:solidFill>
                </a:ln>
              </p:spPr>
            </p:pic>
            <p:pic>
              <p:nvPicPr>
                <p:cNvPr id="26" name="Image 26">
                  <a:hlinkClick r:id="rId9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2049258" y="2973291"/>
                  <a:ext cx="870267" cy="489525"/>
                </a:xfrm>
                <a:prstGeom prst="rect">
                  <a:avLst/>
                </a:prstGeom>
                <a:ln w="3175">
                  <a:solidFill>
                    <a:prstClr val="ltGray"/>
                  </a:solidFill>
                </a:ln>
              </p:spPr>
            </p:pic>
            <p:pic>
              <p:nvPicPr>
                <p:cNvPr id="27" name="Image 27">
                  <a:hlinkClick r:id="rId9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952160" y="2973291"/>
                  <a:ext cx="870267" cy="489525"/>
                </a:xfrm>
                <a:prstGeom prst="rect">
                  <a:avLst/>
                </a:prstGeom>
                <a:ln w="3175">
                  <a:solidFill>
                    <a:prstClr val="ltGray"/>
                  </a:solidFill>
                </a:ln>
              </p:spPr>
            </p:pic>
            <p:pic>
              <p:nvPicPr>
                <p:cNvPr id="28" name="Image 28">
                  <a:hlinkClick r:id="rId9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855062" y="2973291"/>
                  <a:ext cx="870267" cy="489525"/>
                </a:xfrm>
                <a:prstGeom prst="rect">
                  <a:avLst/>
                </a:prstGeom>
                <a:ln w="3175">
                  <a:solidFill>
                    <a:prstClr val="ltGray"/>
                  </a:solidFill>
                </a:ln>
              </p:spPr>
            </p:pic>
            <p:pic>
              <p:nvPicPr>
                <p:cNvPr id="29" name="Image 29">
                  <a:hlinkClick r:id="rId9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757964" y="2973291"/>
                  <a:ext cx="870267" cy="489525"/>
                </a:xfrm>
                <a:prstGeom prst="rect">
                  <a:avLst/>
                </a:prstGeom>
                <a:ln w="3175">
                  <a:solidFill>
                    <a:prstClr val="ltGray"/>
                  </a:solidFill>
                </a:ln>
              </p:spPr>
            </p:pic>
            <p:pic>
              <p:nvPicPr>
                <p:cNvPr id="30" name="Image 30">
                  <a:hlinkClick r:id="rId9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660866" y="2973291"/>
                  <a:ext cx="870267" cy="489525"/>
                </a:xfrm>
                <a:prstGeom prst="rect">
                  <a:avLst/>
                </a:prstGeom>
                <a:ln w="3175">
                  <a:solidFill>
                    <a:prstClr val="ltGray"/>
                  </a:solidFill>
                </a:ln>
              </p:spPr>
            </p:pic>
            <p:pic>
              <p:nvPicPr>
                <p:cNvPr id="31" name="Image 31">
                  <a:hlinkClick r:id="rId9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563768" y="2973291"/>
                  <a:ext cx="870267" cy="489525"/>
                </a:xfrm>
                <a:prstGeom prst="rect">
                  <a:avLst/>
                </a:prstGeom>
                <a:ln w="3175">
                  <a:solidFill>
                    <a:prstClr val="ltGray"/>
                  </a:solidFill>
                </a:ln>
              </p:spPr>
            </p:pic>
            <p:pic>
              <p:nvPicPr>
                <p:cNvPr id="32" name="Image 32">
                  <a:hlinkClick r:id="rId9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466670" y="2973291"/>
                  <a:ext cx="870267" cy="489525"/>
                </a:xfrm>
                <a:prstGeom prst="rect">
                  <a:avLst/>
                </a:prstGeom>
                <a:ln w="3175">
                  <a:solidFill>
                    <a:prstClr val="ltGray"/>
                  </a:solidFill>
                </a:ln>
              </p:spPr>
            </p:pic>
            <p:pic>
              <p:nvPicPr>
                <p:cNvPr id="33" name="Image 33">
                  <a:hlinkClick r:id="rId9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369572" y="2973291"/>
                  <a:ext cx="870267" cy="489525"/>
                </a:xfrm>
                <a:prstGeom prst="rect">
                  <a:avLst/>
                </a:prstGeom>
                <a:ln w="3175">
                  <a:solidFill>
                    <a:prstClr val="ltGray"/>
                  </a:solidFill>
                </a:ln>
              </p:spPr>
            </p:pic>
            <p:pic>
              <p:nvPicPr>
                <p:cNvPr id="34" name="Image 34">
                  <a:hlinkClick r:id="rId9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272474" y="2973291"/>
                  <a:ext cx="870267" cy="489525"/>
                </a:xfrm>
                <a:prstGeom prst="rect">
                  <a:avLst/>
                </a:prstGeom>
                <a:ln w="3175">
                  <a:solidFill>
                    <a:prstClr val="ltGray"/>
                  </a:solidFill>
                </a:ln>
              </p:spPr>
            </p:pic>
            <p:pic>
              <p:nvPicPr>
                <p:cNvPr id="35" name="Image 35">
                  <a:hlinkClick r:id="rId10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2049258" y="3495451"/>
                  <a:ext cx="870267" cy="489525"/>
                </a:xfrm>
                <a:prstGeom prst="rect">
                  <a:avLst/>
                </a:prstGeom>
                <a:ln w="3175">
                  <a:solidFill>
                    <a:prstClr val="ltGray"/>
                  </a:solidFill>
                </a:ln>
              </p:spPr>
            </p:pic>
            <p:pic>
              <p:nvPicPr>
                <p:cNvPr id="36" name="Image 36">
                  <a:hlinkClick r:id="rId10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952160" y="3495451"/>
                  <a:ext cx="870267" cy="489525"/>
                </a:xfrm>
                <a:prstGeom prst="rect">
                  <a:avLst/>
                </a:prstGeom>
                <a:ln w="3175">
                  <a:solidFill>
                    <a:prstClr val="ltGray"/>
                  </a:solidFill>
                </a:ln>
              </p:spPr>
            </p:pic>
            <p:pic>
              <p:nvPicPr>
                <p:cNvPr id="37" name="Image 37">
                  <a:hlinkClick r:id="rId10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855062" y="3495451"/>
                  <a:ext cx="870267" cy="489525"/>
                </a:xfrm>
                <a:prstGeom prst="rect">
                  <a:avLst/>
                </a:prstGeom>
                <a:ln w="3175">
                  <a:solidFill>
                    <a:prstClr val="ltGray"/>
                  </a:solidFill>
                </a:ln>
              </p:spPr>
            </p:pic>
            <p:pic>
              <p:nvPicPr>
                <p:cNvPr id="38" name="Image 38">
                  <a:hlinkClick r:id="rId10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757964" y="3495451"/>
                  <a:ext cx="870267" cy="489525"/>
                </a:xfrm>
                <a:prstGeom prst="rect">
                  <a:avLst/>
                </a:prstGeom>
                <a:ln w="3175">
                  <a:solidFill>
                    <a:prstClr val="ltGray"/>
                  </a:solidFill>
                </a:ln>
              </p:spPr>
            </p:pic>
            <p:pic>
              <p:nvPicPr>
                <p:cNvPr id="39" name="Image 39">
                  <a:hlinkClick r:id="rId10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660866" y="3495451"/>
                  <a:ext cx="870267" cy="489525"/>
                </a:xfrm>
                <a:prstGeom prst="rect">
                  <a:avLst/>
                </a:prstGeom>
                <a:ln w="3175">
                  <a:solidFill>
                    <a:prstClr val="ltGray"/>
                  </a:solidFill>
                </a:ln>
              </p:spPr>
            </p:pic>
            <p:pic>
              <p:nvPicPr>
                <p:cNvPr id="40" name="Image 40">
                  <a:hlinkClick r:id="rId10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563768" y="3495451"/>
                  <a:ext cx="870267" cy="489525"/>
                </a:xfrm>
                <a:prstGeom prst="rect">
                  <a:avLst/>
                </a:prstGeom>
                <a:ln w="3175">
                  <a:solidFill>
                    <a:prstClr val="ltGray"/>
                  </a:solidFill>
                </a:ln>
              </p:spPr>
            </p:pic>
            <p:pic>
              <p:nvPicPr>
                <p:cNvPr id="41" name="Image 41">
                  <a:hlinkClick r:id="rId10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466670" y="3495451"/>
                  <a:ext cx="870267" cy="489525"/>
                </a:xfrm>
                <a:prstGeom prst="rect">
                  <a:avLst/>
                </a:prstGeom>
                <a:ln w="3175">
                  <a:solidFill>
                    <a:prstClr val="ltGray"/>
                  </a:solidFill>
                </a:ln>
              </p:spPr>
            </p:pic>
            <p:pic>
              <p:nvPicPr>
                <p:cNvPr id="42" name="Image 42">
                  <a:hlinkClick r:id="rId10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369572" y="3495451"/>
                  <a:ext cx="870267" cy="489525"/>
                </a:xfrm>
                <a:prstGeom prst="rect">
                  <a:avLst/>
                </a:prstGeom>
                <a:ln w="3175">
                  <a:solidFill>
                    <a:prstClr val="ltGray"/>
                  </a:solidFill>
                </a:ln>
              </p:spPr>
            </p:pic>
            <p:pic>
              <p:nvPicPr>
                <p:cNvPr id="43" name="Image 43">
                  <a:hlinkClick r:id="rId10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272474" y="3495451"/>
                  <a:ext cx="870267" cy="489525"/>
                </a:xfrm>
                <a:prstGeom prst="rect">
                  <a:avLst/>
                </a:prstGeom>
                <a:ln w="3175">
                  <a:solidFill>
                    <a:prstClr val="ltGray"/>
                  </a:solidFill>
                </a:ln>
              </p:spPr>
            </p:pic>
            <p:pic>
              <p:nvPicPr>
                <p:cNvPr id="44" name="Image 44">
                  <a:hlinkClick r:id="rId10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2049258" y="4017611"/>
                  <a:ext cx="870267" cy="489525"/>
                </a:xfrm>
                <a:prstGeom prst="rect">
                  <a:avLst/>
                </a:prstGeom>
                <a:ln w="3175">
                  <a:solidFill>
                    <a:prstClr val="ltGray"/>
                  </a:solidFill>
                </a:ln>
              </p:spPr>
            </p:pic>
            <p:pic>
              <p:nvPicPr>
                <p:cNvPr id="45" name="Image 45">
                  <a:hlinkClick r:id="rId11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952160" y="4017611"/>
                  <a:ext cx="870267" cy="489525"/>
                </a:xfrm>
                <a:prstGeom prst="rect">
                  <a:avLst/>
                </a:prstGeom>
                <a:ln w="3175">
                  <a:solidFill>
                    <a:prstClr val="ltGray"/>
                  </a:solidFill>
                </a:ln>
              </p:spPr>
            </p:pic>
            <p:pic>
              <p:nvPicPr>
                <p:cNvPr id="46" name="Image 46">
                  <a:hlinkClick r:id="rId11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855062" y="4017611"/>
                  <a:ext cx="870267" cy="489525"/>
                </a:xfrm>
                <a:prstGeom prst="rect">
                  <a:avLst/>
                </a:prstGeom>
                <a:ln w="3175">
                  <a:solidFill>
                    <a:prstClr val="ltGray"/>
                  </a:solidFill>
                </a:ln>
              </p:spPr>
            </p:pic>
            <p:pic>
              <p:nvPicPr>
                <p:cNvPr id="47" name="Image 47">
                  <a:hlinkClick r:id="rId11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757964" y="4017611"/>
                  <a:ext cx="870267" cy="489525"/>
                </a:xfrm>
                <a:prstGeom prst="rect">
                  <a:avLst/>
                </a:prstGeom>
                <a:ln w="3175">
                  <a:solidFill>
                    <a:prstClr val="ltGray"/>
                  </a:solidFill>
                </a:ln>
              </p:spPr>
            </p:pic>
            <p:pic>
              <p:nvPicPr>
                <p:cNvPr id="48" name="Image 48">
                  <a:hlinkClick r:id="rId11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660866" y="4017611"/>
                  <a:ext cx="870267" cy="489525"/>
                </a:xfrm>
                <a:prstGeom prst="rect">
                  <a:avLst/>
                </a:prstGeom>
                <a:ln w="3175">
                  <a:solidFill>
                    <a:prstClr val="ltGray"/>
                  </a:solidFill>
                </a:ln>
              </p:spPr>
            </p:pic>
            <p:pic>
              <p:nvPicPr>
                <p:cNvPr id="49" name="Image 49">
                  <a:hlinkClick r:id="rId11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563768" y="4017611"/>
                  <a:ext cx="870267" cy="489525"/>
                </a:xfrm>
                <a:prstGeom prst="rect">
                  <a:avLst/>
                </a:prstGeom>
                <a:ln w="3175">
                  <a:solidFill>
                    <a:prstClr val="ltGray"/>
                  </a:solidFill>
                </a:ln>
              </p:spPr>
            </p:pic>
            <p:pic>
              <p:nvPicPr>
                <p:cNvPr id="50" name="Image 50">
                  <a:hlinkClick r:id="rId11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466670" y="4017611"/>
                  <a:ext cx="870267" cy="489525"/>
                </a:xfrm>
                <a:prstGeom prst="rect">
                  <a:avLst/>
                </a:prstGeom>
                <a:ln w="3175">
                  <a:solidFill>
                    <a:prstClr val="ltGray"/>
                  </a:solidFill>
                </a:ln>
              </p:spPr>
            </p:pic>
            <p:pic>
              <p:nvPicPr>
                <p:cNvPr id="51" name="Image 51">
                  <a:hlinkClick r:id="rId11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369572" y="4017611"/>
                  <a:ext cx="870267" cy="489525"/>
                </a:xfrm>
                <a:prstGeom prst="rect">
                  <a:avLst/>
                </a:prstGeom>
                <a:ln w="3175">
                  <a:solidFill>
                    <a:prstClr val="ltGray"/>
                  </a:solidFill>
                </a:ln>
              </p:spPr>
            </p:pic>
            <p:pic>
              <p:nvPicPr>
                <p:cNvPr id="52" name="Image 52">
                  <a:hlinkClick r:id="rId11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272474" y="4017611"/>
                  <a:ext cx="870267" cy="489525"/>
                </a:xfrm>
                <a:prstGeom prst="rect">
                  <a:avLst/>
                </a:prstGeom>
                <a:ln w="3175">
                  <a:solidFill>
                    <a:prstClr val="ltGray"/>
                  </a:solidFill>
                </a:ln>
              </p:spPr>
            </p:pic>
            <p:pic>
              <p:nvPicPr>
                <p:cNvPr id="53" name="Image 53">
                  <a:hlinkClick r:id="rId11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2049258" y="4539771"/>
                  <a:ext cx="870267" cy="489525"/>
                </a:xfrm>
                <a:prstGeom prst="rect">
                  <a:avLst/>
                </a:prstGeom>
                <a:ln w="3175">
                  <a:solidFill>
                    <a:prstClr val="ltGray"/>
                  </a:solidFill>
                </a:ln>
              </p:spPr>
            </p:pic>
            <p:pic>
              <p:nvPicPr>
                <p:cNvPr id="54" name="Image 54">
                  <a:hlinkClick r:id="rId11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952160" y="4539771"/>
                  <a:ext cx="870267" cy="489525"/>
                </a:xfrm>
                <a:prstGeom prst="rect">
                  <a:avLst/>
                </a:prstGeom>
                <a:ln w="3175">
                  <a:solidFill>
                    <a:prstClr val="ltGray"/>
                  </a:solidFill>
                </a:ln>
              </p:spPr>
            </p:pic>
            <p:pic>
              <p:nvPicPr>
                <p:cNvPr id="55" name="Image 55">
                  <a:hlinkClick r:id="rId12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855062" y="4539771"/>
                  <a:ext cx="870267" cy="489525"/>
                </a:xfrm>
                <a:prstGeom prst="rect">
                  <a:avLst/>
                </a:prstGeom>
                <a:ln w="3175">
                  <a:solidFill>
                    <a:prstClr val="ltGray"/>
                  </a:solidFill>
                </a:ln>
              </p:spPr>
            </p:pic>
            <p:pic>
              <p:nvPicPr>
                <p:cNvPr id="56" name="Image 56">
                  <a:hlinkClick r:id="rId12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757964" y="4539771"/>
                  <a:ext cx="870267" cy="489525"/>
                </a:xfrm>
                <a:prstGeom prst="rect">
                  <a:avLst/>
                </a:prstGeom>
                <a:ln w="3175">
                  <a:solidFill>
                    <a:prstClr val="ltGray"/>
                  </a:solidFill>
                </a:ln>
              </p:spPr>
            </p:pic>
            <p:pic>
              <p:nvPicPr>
                <p:cNvPr id="57" name="Image 57">
                  <a:hlinkClick r:id="rId12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660866" y="4539771"/>
                  <a:ext cx="870267" cy="489525"/>
                </a:xfrm>
                <a:prstGeom prst="rect">
                  <a:avLst/>
                </a:prstGeom>
                <a:ln w="3175">
                  <a:solidFill>
                    <a:prstClr val="ltGray"/>
                  </a:solidFill>
                </a:ln>
              </p:spPr>
            </p:pic>
            <p:pic>
              <p:nvPicPr>
                <p:cNvPr id="58" name="Image 58">
                  <a:hlinkClick r:id="rId12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563768" y="4539771"/>
                  <a:ext cx="870267" cy="489525"/>
                </a:xfrm>
                <a:prstGeom prst="rect">
                  <a:avLst/>
                </a:prstGeom>
                <a:ln w="3175">
                  <a:solidFill>
                    <a:prstClr val="ltGray"/>
                  </a:solidFill>
                </a:ln>
              </p:spPr>
            </p:pic>
            <p:pic>
              <p:nvPicPr>
                <p:cNvPr id="59" name="Image 59">
                  <a:hlinkClick r:id="rId12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466670" y="4539771"/>
                  <a:ext cx="870267" cy="489525"/>
                </a:xfrm>
                <a:prstGeom prst="rect">
                  <a:avLst/>
                </a:prstGeom>
                <a:ln w="3175">
                  <a:solidFill>
                    <a:prstClr val="ltGray"/>
                  </a:solidFill>
                </a:ln>
              </p:spPr>
            </p:pic>
            <p:pic>
              <p:nvPicPr>
                <p:cNvPr id="60" name="Image 60">
                  <a:hlinkClick r:id="rId12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369572" y="4539771"/>
                  <a:ext cx="870267" cy="489525"/>
                </a:xfrm>
                <a:prstGeom prst="rect">
                  <a:avLst/>
                </a:prstGeom>
                <a:ln w="3175">
                  <a:solidFill>
                    <a:prstClr val="ltGray"/>
                  </a:solidFill>
                </a:ln>
              </p:spPr>
            </p:pic>
            <p:pic>
              <p:nvPicPr>
                <p:cNvPr id="61" name="Image 61">
                  <a:hlinkClick r:id="rId12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272474" y="4539771"/>
                  <a:ext cx="870267" cy="489525"/>
                </a:xfrm>
                <a:prstGeom prst="rect">
                  <a:avLst/>
                </a:prstGeom>
                <a:ln w="3175">
                  <a:solidFill>
                    <a:prstClr val="ltGray"/>
                  </a:solidFill>
                </a:ln>
              </p:spPr>
            </p:pic>
            <p:pic>
              <p:nvPicPr>
                <p:cNvPr id="62" name="Image 62">
                  <a:hlinkClick r:id="rId12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2049258" y="5061931"/>
                  <a:ext cx="870267" cy="489525"/>
                </a:xfrm>
                <a:prstGeom prst="rect">
                  <a:avLst/>
                </a:prstGeom>
                <a:ln w="3175">
                  <a:solidFill>
                    <a:prstClr val="ltGray"/>
                  </a:solidFill>
                </a:ln>
              </p:spPr>
            </p:pic>
            <p:pic>
              <p:nvPicPr>
                <p:cNvPr id="63" name="Image 63">
                  <a:hlinkClick r:id="rId12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952160" y="5061931"/>
                  <a:ext cx="870267" cy="489525"/>
                </a:xfrm>
                <a:prstGeom prst="rect">
                  <a:avLst/>
                </a:prstGeom>
                <a:ln w="3175">
                  <a:solidFill>
                    <a:prstClr val="ltGray"/>
                  </a:solidFill>
                </a:ln>
              </p:spPr>
            </p:pic>
            <p:pic>
              <p:nvPicPr>
                <p:cNvPr id="64" name="Image 64">
                  <a:hlinkClick r:id="rId12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855062" y="5061931"/>
                  <a:ext cx="870267" cy="489525"/>
                </a:xfrm>
                <a:prstGeom prst="rect">
                  <a:avLst/>
                </a:prstGeom>
                <a:ln w="3175">
                  <a:solidFill>
                    <a:prstClr val="ltGray"/>
                  </a:solidFill>
                </a:ln>
              </p:spPr>
            </p:pic>
            <p:pic>
              <p:nvPicPr>
                <p:cNvPr id="65" name="Image 65">
                  <a:hlinkClick r:id="rId13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757964" y="5061931"/>
                  <a:ext cx="870267" cy="489525"/>
                </a:xfrm>
                <a:prstGeom prst="rect">
                  <a:avLst/>
                </a:prstGeom>
                <a:ln w="3175">
                  <a:solidFill>
                    <a:prstClr val="ltGray"/>
                  </a:solidFill>
                </a:ln>
              </p:spPr>
            </p:pic>
            <p:pic>
              <p:nvPicPr>
                <p:cNvPr id="66" name="Image 66">
                  <a:hlinkClick r:id="rId13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660866" y="5061931"/>
                  <a:ext cx="870267" cy="489525"/>
                </a:xfrm>
                <a:prstGeom prst="rect">
                  <a:avLst/>
                </a:prstGeom>
                <a:ln w="3175">
                  <a:solidFill>
                    <a:prstClr val="ltGray"/>
                  </a:solidFill>
                </a:ln>
              </p:spPr>
            </p:pic>
            <p:pic>
              <p:nvPicPr>
                <p:cNvPr id="67" name="Image 67">
                  <a:hlinkClick r:id="rId13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563768" y="5061931"/>
                  <a:ext cx="870267" cy="489525"/>
                </a:xfrm>
                <a:prstGeom prst="rect">
                  <a:avLst/>
                </a:prstGeom>
                <a:ln w="3175">
                  <a:solidFill>
                    <a:prstClr val="ltGray"/>
                  </a:solidFill>
                </a:ln>
              </p:spPr>
            </p:pic>
            <p:pic>
              <p:nvPicPr>
                <p:cNvPr id="68" name="Image 68">
                  <a:hlinkClick r:id="rId13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466670" y="5061931"/>
                  <a:ext cx="870267" cy="489525"/>
                </a:xfrm>
                <a:prstGeom prst="rect">
                  <a:avLst/>
                </a:prstGeom>
                <a:ln w="3175">
                  <a:solidFill>
                    <a:prstClr val="ltGray"/>
                  </a:solidFill>
                </a:ln>
              </p:spPr>
            </p:pic>
            <p:pic>
              <p:nvPicPr>
                <p:cNvPr id="69" name="Image 69">
                  <a:hlinkClick r:id="rId134"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8369572" y="5061931"/>
                  <a:ext cx="870267" cy="489525"/>
                </a:xfrm>
                <a:prstGeom prst="rect">
                  <a:avLst/>
                </a:prstGeom>
                <a:ln w="3175">
                  <a:solidFill>
                    <a:prstClr val="ltGray"/>
                  </a:solidFill>
                </a:ln>
              </p:spPr>
            </p:pic>
            <p:pic>
              <p:nvPicPr>
                <p:cNvPr id="70" name="Image 70">
                  <a:hlinkClick r:id="rId135"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9272474" y="5061931"/>
                  <a:ext cx="870267" cy="489525"/>
                </a:xfrm>
                <a:prstGeom prst="rect">
                  <a:avLst/>
                </a:prstGeom>
                <a:ln w="3175">
                  <a:solidFill>
                    <a:prstClr val="ltGray"/>
                  </a:solidFill>
                </a:ln>
              </p:spPr>
            </p:pic>
            <p:pic>
              <p:nvPicPr>
                <p:cNvPr id="71" name="Image 71">
                  <a:hlinkClick r:id="rId136"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2049258" y="5584091"/>
                  <a:ext cx="870267" cy="489525"/>
                </a:xfrm>
                <a:prstGeom prst="rect">
                  <a:avLst/>
                </a:prstGeom>
                <a:ln w="3175">
                  <a:solidFill>
                    <a:prstClr val="ltGray"/>
                  </a:solidFill>
                </a:ln>
              </p:spPr>
            </p:pic>
            <p:pic>
              <p:nvPicPr>
                <p:cNvPr id="72" name="Image 72">
                  <a:hlinkClick r:id="rId137"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2952160" y="5584091"/>
                  <a:ext cx="870267" cy="489525"/>
                </a:xfrm>
                <a:prstGeom prst="rect">
                  <a:avLst/>
                </a:prstGeom>
                <a:ln w="3175">
                  <a:solidFill>
                    <a:prstClr val="ltGray"/>
                  </a:solidFill>
                </a:ln>
              </p:spPr>
            </p:pic>
            <p:pic>
              <p:nvPicPr>
                <p:cNvPr id="73" name="Image 73">
                  <a:hlinkClick r:id="rId138" action="ppaction://hlinksldjump"/>
                </p:cNvPr>
                <p:cNvPicPr>
                  <a:picLocks noSelect="1" noRot="1" noChangeAspect="1" noMove="1" noResize="1" noEditPoints="1" noAdjustHandles="1" noChangeArrowheads="1" noChangeShapeType="1"/>
                </p:cNvPicPr>
                <p:nvPr/>
              </p:nvPicPr>
              <p:blipFill>
                <a:blip r:embed="rId67"/>
                <a:stretch>
                  <a:fillRect/>
                </a:stretch>
              </p:blipFill>
              <p:spPr>
                <a:xfrm>
                  <a:off x="3855062" y="5584091"/>
                  <a:ext cx="870267" cy="489525"/>
                </a:xfrm>
                <a:prstGeom prst="rect">
                  <a:avLst/>
                </a:prstGeom>
                <a:ln w="3175">
                  <a:solidFill>
                    <a:prstClr val="ltGray"/>
                  </a:solidFill>
                </a:ln>
              </p:spPr>
            </p:pic>
            <p:pic>
              <p:nvPicPr>
                <p:cNvPr id="74" name="Image 74">
                  <a:hlinkClick r:id="rId139" action="ppaction://hlinksldjump"/>
                </p:cNvPr>
                <p:cNvPicPr>
                  <a:picLocks noSelect="1" noRot="1" noChangeAspect="1" noMove="1" noResize="1" noEditPoints="1" noAdjustHandles="1" noChangeArrowheads="1" noChangeShapeType="1"/>
                </p:cNvPicPr>
                <p:nvPr/>
              </p:nvPicPr>
              <p:blipFill>
                <a:blip r:embed="rId68"/>
                <a:stretch>
                  <a:fillRect/>
                </a:stretch>
              </p:blipFill>
              <p:spPr>
                <a:xfrm>
                  <a:off x="4757964" y="5584091"/>
                  <a:ext cx="870267" cy="489525"/>
                </a:xfrm>
                <a:prstGeom prst="rect">
                  <a:avLst/>
                </a:prstGeom>
                <a:ln w="3175">
                  <a:solidFill>
                    <a:prstClr val="ltGray"/>
                  </a:solidFill>
                </a:ln>
              </p:spPr>
            </p:pic>
            <p:pic>
              <p:nvPicPr>
                <p:cNvPr id="75" name="Image 75">
                  <a:hlinkClick r:id="rId140" action="ppaction://hlinksldjump"/>
                </p:cNvPr>
                <p:cNvPicPr>
                  <a:picLocks noSelect="1" noRot="1" noChangeAspect="1" noMove="1" noResize="1" noEditPoints="1" noAdjustHandles="1" noChangeArrowheads="1" noChangeShapeType="1"/>
                </p:cNvPicPr>
                <p:nvPr/>
              </p:nvPicPr>
              <p:blipFill>
                <a:blip r:embed="rId69"/>
                <a:stretch>
                  <a:fillRect/>
                </a:stretch>
              </p:blipFill>
              <p:spPr>
                <a:xfrm>
                  <a:off x="5660866" y="5584091"/>
                  <a:ext cx="870267" cy="489525"/>
                </a:xfrm>
                <a:prstGeom prst="rect">
                  <a:avLst/>
                </a:prstGeom>
                <a:ln w="3175">
                  <a:solidFill>
                    <a:prstClr val="ltGray"/>
                  </a:solidFill>
                </a:ln>
              </p:spPr>
            </p:pic>
            <p:pic>
              <p:nvPicPr>
                <p:cNvPr id="76" name="Image 76">
                  <a:hlinkClick r:id="rId141" action="ppaction://hlinksldjump"/>
                </p:cNvPr>
                <p:cNvPicPr>
                  <a:picLocks noSelect="1" noRot="1" noChangeAspect="1" noMove="1" noResize="1" noEditPoints="1" noAdjustHandles="1" noChangeArrowheads="1" noChangeShapeType="1"/>
                </p:cNvPicPr>
                <p:nvPr/>
              </p:nvPicPr>
              <p:blipFill>
                <a:blip r:embed="rId70"/>
                <a:stretch>
                  <a:fillRect/>
                </a:stretch>
              </p:blipFill>
              <p:spPr>
                <a:xfrm>
                  <a:off x="6563768" y="5584091"/>
                  <a:ext cx="870267" cy="489525"/>
                </a:xfrm>
                <a:prstGeom prst="rect">
                  <a:avLst/>
                </a:prstGeom>
                <a:ln w="3175">
                  <a:solidFill>
                    <a:prstClr val="ltGray"/>
                  </a:solidFill>
                </a:ln>
              </p:spPr>
            </p:pic>
            <p:pic>
              <p:nvPicPr>
                <p:cNvPr id="77" name="Image 77">
                  <a:hlinkClick r:id="rId142" action="ppaction://hlinksldjump"/>
                </p:cNvPr>
                <p:cNvPicPr>
                  <a:picLocks noSelect="1" noRot="1" noChangeAspect="1" noMove="1" noResize="1" noEditPoints="1" noAdjustHandles="1" noChangeArrowheads="1" noChangeShapeType="1"/>
                </p:cNvPicPr>
                <p:nvPr/>
              </p:nvPicPr>
              <p:blipFill>
                <a:blip r:embed="rId71"/>
                <a:stretch>
                  <a:fillRect/>
                </a:stretch>
              </p:blipFill>
              <p:spPr>
                <a:xfrm>
                  <a:off x="7466670" y="5584091"/>
                  <a:ext cx="870267" cy="489525"/>
                </a:xfrm>
                <a:prstGeom prst="rect">
                  <a:avLst/>
                </a:prstGeom>
                <a:ln w="3175">
                  <a:solidFill>
                    <a:prstClr val="ltGray"/>
                  </a:solidFill>
                </a:ln>
              </p:spPr>
            </p:pic>
            <p:pic>
              <p:nvPicPr>
                <p:cNvPr id="78" name="Image 78">
                  <a:hlinkClick r:id="rId143" action="ppaction://hlinksldjump"/>
                </p:cNvPr>
                <p:cNvPicPr>
                  <a:picLocks noSelect="1" noRot="1" noChangeAspect="1" noMove="1" noResize="1" noEditPoints="1" noAdjustHandles="1" noChangeArrowheads="1" noChangeShapeType="1"/>
                </p:cNvPicPr>
                <p:nvPr/>
              </p:nvPicPr>
              <p:blipFill>
                <a:blip r:embed="rId72"/>
                <a:stretch>
                  <a:fillRect/>
                </a:stretch>
              </p:blipFill>
              <p:spPr>
                <a:xfrm>
                  <a:off x="8369572" y="5584091"/>
                  <a:ext cx="870267" cy="489525"/>
                </a:xfrm>
                <a:prstGeom prst="rect">
                  <a:avLst/>
                </a:prstGeom>
                <a:ln w="3175">
                  <a:solidFill>
                    <a:prstClr val="ltGray"/>
                  </a:solidFill>
                </a:ln>
              </p:spPr>
            </p:pic>
          </p:grpSp>
        </mc:Fallback>
      </mc:AlternateContent>
    </p:spTree>
    <p:extLst>
      <p:ext uri="{BB962C8B-B14F-4D97-AF65-F5344CB8AC3E}">
        <p14:creationId xmlns:p14="http://schemas.microsoft.com/office/powerpoint/2010/main" val="197434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LIFO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Last In First Out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last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pop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browsing</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3 has been removed</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Queues or deque/double ended queue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https://blog.teclado.com/python-deques/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56098" y="1804358"/>
            <a:ext cx="6096000" cy="304698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FIFO</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First </a:t>
            </a:r>
            <a:r>
              <a:rPr kumimoji="0" lang="fr-FR" altLang="fr-FR" sz="1200" b="0" i="0" u="none" strike="noStrike" cap="none" normalizeH="0" baseline="0" dirty="0">
                <a:ln>
                  <a:noFill/>
                </a:ln>
                <a:solidFill>
                  <a:srgbClr val="C3CEE3"/>
                </a:solidFill>
                <a:effectLst/>
                <a:latin typeface="JetBrains Mono"/>
              </a:rPr>
              <a:t>In First Out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On large queue you might performance decreasing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1" u="none" strike="noStrike" cap="none" normalizeH="0" baseline="0" dirty="0">
                <a:ln>
                  <a:noFill/>
                </a:ln>
                <a:solidFill>
                  <a:srgbClr val="82AAFF"/>
                </a:solidFill>
                <a:effectLst/>
                <a:latin typeface="JetBrains Mono"/>
              </a:rPr>
              <a:t>all </a:t>
            </a:r>
            <a:r>
              <a:rPr kumimoji="0" lang="fr-FR" altLang="fr-FR" sz="1200" b="0" i="0" u="none" strike="noStrike" cap="none" normalizeH="0" baseline="0" dirty="0">
                <a:ln>
                  <a:noFill/>
                </a:ln>
                <a:solidFill>
                  <a:srgbClr val="C3CEE3"/>
                </a:solidFill>
                <a:effectLst/>
                <a:latin typeface="JetBrains Mono"/>
              </a:rPr>
              <a:t>the Numbers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your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must be moved on the left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So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such situation you might want to </a:t>
            </a:r>
            <a:r>
              <a:rPr kumimoji="0" lang="fr-FR" altLang="fr-FR" sz="1200" b="0" i="0" u="none" strike="noStrike" cap="none" normalizeH="0" baseline="0">
                <a:ln>
                  <a:noFill/>
                </a:ln>
                <a:solidFill>
                  <a:srgbClr val="C3CEE3"/>
                </a:solidFill>
                <a:effectLst/>
                <a:latin typeface="JetBrains Mono"/>
              </a:rPr>
              <a:t>use deque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collections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deque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deque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appendleft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 deque([1, 2, 3])</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popleft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 deque([2, 3])</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101</a:t>
            </a:fld>
            <a:endParaRPr lang="fr-FR" dirty="0"/>
          </a:p>
        </p:txBody>
      </p:sp>
      <p:sp>
        <p:nvSpPr>
          <p:cNvPr id="8" name="Rectangle 1">
            <a:extLst>
              <a:ext uri="{FF2B5EF4-FFF2-40B4-BE49-F238E27FC236}">
                <a16:creationId xmlns:a16="http://schemas.microsoft.com/office/drawing/2014/main" id="{3B342656-3E39-4548-ADEC-F17D3962E9C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910956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304698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E88D"/>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False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E88D"/>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E88D"/>
                </a:solidFill>
                <a:effectLst/>
                <a:latin typeface="JetBrains Mono"/>
              </a:rPr>
              <a:t>'a'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E88D"/>
                </a:solidFill>
                <a:effectLst/>
                <a:latin typeface="JetBrains Mono"/>
              </a:rPr>
              <a:t>'a world'</a:t>
            </a:r>
            <a:br>
              <a:rPr kumimoji="0" lang="fr-FR" altLang="fr-FR" sz="1200" b="0" i="0" u="none" strike="noStrike" cap="none" normalizeH="0" baseline="0" dirty="0">
                <a:ln>
                  <a:noFill/>
                </a:ln>
                <a:solidFill>
                  <a:srgbClr val="C3E88D"/>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err="1">
                <a:ln>
                  <a:noFill/>
                </a:ln>
                <a:solidFill>
                  <a:srgbClr val="C3E88D"/>
                </a:solidFill>
                <a:effectLst/>
                <a:latin typeface="JetBrains Mono"/>
              </a:rPr>
              <a:t>mykey</a:t>
            </a: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'mykey'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345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CEE3"/>
                </a:solidFill>
                <a:effectLst/>
                <a:latin typeface="JetBrains Mono"/>
              </a:rPr>
              <a:t>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'mykey'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345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345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keys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False</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min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F78C6C"/>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82AAFF"/>
                </a:solidFill>
                <a:effectLst/>
                <a:latin typeface="JetBrains Mono"/>
              </a:rPr>
              <a:t>max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100</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shuffle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2AAFF"/>
                </a:solidFill>
                <a:effectLst/>
                <a:latin typeface="JetBrains Mono"/>
              </a:rPr>
              <a:t>shuffle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doesn’t return anything it modifies the liste of origine. This is an inplace        # </a:t>
            </a:r>
            <a:r>
              <a:rPr kumimoji="0" lang="fr-FR" altLang="fr-FR" sz="1200" b="0" i="1" u="none" strike="noStrike" cap="none" normalizeH="0" baseline="0" dirty="0" err="1">
                <a:ln>
                  <a:noFill/>
                </a:ln>
                <a:solidFill>
                  <a:srgbClr val="717CB4"/>
                </a:solidFill>
                <a:effectLst/>
                <a:latin typeface="JetBrains Mono"/>
              </a:rPr>
              <a:t>function</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randint()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29806" y="1405239"/>
            <a:ext cx="6096000" cy="193899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randint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79</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mynum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uniform</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uniform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 retourne un réel compris entre 0 et 1 grâce a la fonction uniform</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randrange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999</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 retourne un entier compris entre 0 et 998 la valeur de fin est exclusive</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Il est également possible de fournir un pas comme suit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‘Enter a number here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Enter a number here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50</a:t>
            </a:r>
            <a:br>
              <a:rPr kumimoji="0" lang="fr-FR" altLang="fr-FR" sz="1200" b="0" i="0" u="none" strike="noStrike" cap="none" normalizeH="0" baseline="0" dirty="0">
                <a:ln>
                  <a:noFill/>
                </a:ln>
                <a:solidFill>
                  <a:srgbClr val="FFCB6B"/>
                </a:solidFill>
                <a:effectLst/>
                <a:latin typeface="JetBrains Mono"/>
              </a:rPr>
            </a:b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C3CEE3"/>
                </a:solidFill>
                <a:effectLst/>
                <a:latin typeface="JetBrains Mono"/>
              </a:rPr>
              <a: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 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‘Favourite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Favorite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30</a:t>
            </a:r>
            <a:br>
              <a:rPr kumimoji="0" lang="fr-FR" altLang="fr-FR" sz="1200" b="0" i="0" u="none" strike="noStrike" cap="none" normalizeH="0" baseline="0" dirty="0">
                <a:ln>
                  <a:noFill/>
                </a:ln>
                <a:solidFill>
                  <a:srgbClr val="FFCB6B"/>
                </a:solidFill>
                <a:effectLst/>
                <a:latin typeface="JetBrains Mono"/>
              </a:rPr>
            </a:br>
            <a:br>
              <a:rPr kumimoji="0" lang="fr-FR" altLang="fr-FR" sz="1200" b="0" i="0" u="none" strike="noStrike" cap="none" normalizeH="0" baseline="0" dirty="0">
                <a:ln>
                  <a:noFill/>
                </a:ln>
                <a:solidFill>
                  <a:srgbClr val="FFCB6B"/>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str</a:t>
            </a:r>
            <a:br>
              <a:rPr kumimoji="0" lang="fr-FR" altLang="fr-FR" sz="1200" b="0" i="1" u="none" strike="noStrike" cap="none" normalizeH="0" baseline="0" dirty="0">
                <a:ln>
                  <a:noFill/>
                </a:ln>
                <a:solidFill>
                  <a:srgbClr val="82AAFF"/>
                </a:solidFill>
                <a:effectLst/>
                <a:latin typeface="JetBrains Mono"/>
              </a:rPr>
            </a:br>
            <a:br>
              <a:rPr kumimoji="0" lang="fr-FR" altLang="fr-FR" sz="1200" b="0" i="1" u="none" strike="noStrike" cap="none" normalizeH="0" baseline="0" dirty="0">
                <a:ln>
                  <a:noFill/>
                </a:ln>
                <a:solidFill>
                  <a:srgbClr val="82AA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int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counter()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‘Enter a number here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Enter a number here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50</a:t>
            </a:r>
            <a:br>
              <a:rPr kumimoji="0" lang="fr-FR" altLang="fr-FR" sz="1200" b="0" i="0" u="none" strike="noStrike" cap="none" normalizeH="0" baseline="0" dirty="0">
                <a:ln>
                  <a:noFill/>
                </a:ln>
                <a:solidFill>
                  <a:srgbClr val="FFCB6B"/>
                </a:solidFill>
                <a:effectLst/>
                <a:latin typeface="JetBrains Mono"/>
              </a:rPr>
            </a:b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C3CEE3"/>
                </a:solidFill>
                <a:effectLst/>
                <a:latin typeface="JetBrains Mono"/>
              </a:rPr>
              <a: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 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‘Favourite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Favorite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30</a:t>
            </a:r>
            <a:br>
              <a:rPr kumimoji="0" lang="fr-FR" altLang="fr-FR" sz="1200" b="0" i="0" u="none" strike="noStrike" cap="none" normalizeH="0" baseline="0" dirty="0">
                <a:ln>
                  <a:noFill/>
                </a:ln>
                <a:solidFill>
                  <a:srgbClr val="FFCB6B"/>
                </a:solidFill>
                <a:effectLst/>
                <a:latin typeface="JetBrains Mono"/>
              </a:rPr>
            </a:br>
            <a:br>
              <a:rPr kumimoji="0" lang="fr-FR" altLang="fr-FR" sz="1200" b="0" i="0" u="none" strike="noStrike" cap="none" normalizeH="0" baseline="0" dirty="0">
                <a:ln>
                  <a:noFill/>
                </a:ln>
                <a:solidFill>
                  <a:srgbClr val="FFCB6B"/>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str</a:t>
            </a:r>
            <a:br>
              <a:rPr kumimoji="0" lang="fr-FR" altLang="fr-FR" sz="1200" b="0" i="1" u="none" strike="noStrike" cap="none" normalizeH="0" baseline="0" dirty="0">
                <a:ln>
                  <a:noFill/>
                </a:ln>
                <a:solidFill>
                  <a:srgbClr val="82AAFF"/>
                </a:solidFill>
                <a:effectLst/>
                <a:latin typeface="JetBrains Mono"/>
              </a:rPr>
            </a:br>
            <a:br>
              <a:rPr kumimoji="0" lang="fr-FR" altLang="fr-FR" sz="1200" b="0" i="1" u="none" strike="noStrike" cap="none" normalizeH="0" baseline="0" dirty="0">
                <a:ln>
                  <a:noFill/>
                </a:ln>
                <a:solidFill>
                  <a:srgbClr val="82AA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int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250721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contenu 2">
            <a:extLst>
              <a:ext uri="{FF2B5EF4-FFF2-40B4-BE49-F238E27FC236}">
                <a16:creationId xmlns:a16="http://schemas.microsoft.com/office/drawing/2014/main" id="{6B661121-0D20-41D5-A5D6-54183E930DBF}"/>
              </a:ext>
            </a:extLst>
          </p:cNvPr>
          <p:cNvSpPr>
            <a:spLocks noGrp="1"/>
          </p:cNvSpPr>
          <p:nvPr>
            <p:ph idx="1"/>
          </p:nvPr>
        </p:nvSpPr>
        <p:spPr>
          <a:xfrm>
            <a:off x="-24706"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4707" y="-277254"/>
            <a:ext cx="12192000" cy="1325563"/>
          </a:xfrm>
        </p:spPr>
        <p:txBody>
          <a:bodyPr>
            <a:normAutofit/>
          </a:bodyPr>
          <a:lstStyle/>
          <a:p>
            <a:pPr lvl="0" algn="ctr" fontAlgn="base">
              <a:spcAft>
                <a:spcPct val="0"/>
              </a:spcAft>
            </a:pPr>
            <a:r>
              <a:rPr lang="fr-FR" altLang="fr-FR" sz="6000" dirty="0">
                <a:solidFill>
                  <a:schemeClr val="accent5">
                    <a:lumMod val="75000"/>
                  </a:schemeClr>
                </a:solidFill>
              </a:rPr>
              <a:t>defaultdict() /</a:t>
            </a:r>
            <a:br>
              <a:rPr lang="fr-FR" altLang="fr-FR" sz="6000" dirty="0">
                <a:solidFill>
                  <a:schemeClr val="accent5">
                    <a:lumMod val="75000"/>
                  </a:schemeClr>
                </a:solidFill>
              </a:rPr>
            </a:br>
            <a:r>
              <a:rPr lang="fr-FR" altLang="fr-FR" sz="1100" dirty="0">
                <a:solidFill>
                  <a:schemeClr val="accent5">
                    <a:lumMod val="75000"/>
                  </a:schemeClr>
                </a:solidFill>
                <a:hlinkClick r:id="rId2"/>
              </a:rPr>
              <a:t>https://www.geeksforgeeks.org/defaultdict-in-python/</a:t>
            </a:r>
            <a:endParaRPr lang="fr-FR" altLang="fr-FR" sz="11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4707" y="989082"/>
            <a:ext cx="6030097" cy="2677656"/>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'Oxford'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'Cambridge'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alma_maters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put an empty list so that if you call a key which doesn't exist it will return</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an empty dictionary instead of an 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place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['MIT', 'Cambridge’]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9" name="Rectangle 8">
            <a:extLst>
              <a:ext uri="{FF2B5EF4-FFF2-40B4-BE49-F238E27FC236}">
                <a16:creationId xmlns:a16="http://schemas.microsoft.com/office/drawing/2014/main" id="{AD28E0C2-C88D-4755-97EA-9AA4434B2CE4}"/>
              </a:ext>
            </a:extLst>
          </p:cNvPr>
          <p:cNvSpPr/>
          <p:nvPr/>
        </p:nvSpPr>
        <p:spPr>
          <a:xfrm>
            <a:off x="6493484" y="989082"/>
            <a:ext cx="5049795"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my_company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'Rhys'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other_coworkers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'Apple Inc.'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'Google'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coworkers_companies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my_company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company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other_coworkers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company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Teclado</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Apple Inc.</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378BE97D-4AD3-4AF7-AC8A-7FAC94C3D07A}"/>
              </a:ext>
            </a:extLst>
          </p:cNvPr>
          <p:cNvSpPr/>
          <p:nvPr/>
        </p:nvSpPr>
        <p:spPr>
          <a:xfrm>
            <a:off x="3583460" y="3851472"/>
            <a:ext cx="8517924" cy="302693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Solution1:</a:t>
            </a: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Function to return a default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values for keys that is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present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"Not Present« </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eaLnBrk="0" fontAlgn="base" hangingPunct="0">
              <a:spcBef>
                <a:spcPct val="0"/>
              </a:spcBef>
              <a:spcAft>
                <a:spcPct val="0"/>
              </a:spcAft>
            </a:pPr>
            <a:r>
              <a:rPr lang="fr-FR" altLang="fr-FR" sz="1050" i="1" dirty="0">
                <a:solidFill>
                  <a:srgbClr val="717CB4"/>
                </a:solidFill>
                <a:latin typeface="JetBrains Mono"/>
              </a:rPr>
              <a:t># Solution2:</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"Not Present"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BDC86334-2F09-4801-B0FB-3AAD23D05426}"/>
              </a:ext>
            </a:extLst>
          </p:cNvPr>
          <p:cNvSpPr txBox="1"/>
          <p:nvPr/>
        </p:nvSpPr>
        <p:spPr>
          <a:xfrm>
            <a:off x="1051881" y="4723037"/>
            <a:ext cx="5441603" cy="253916"/>
          </a:xfrm>
          <a:prstGeom prst="rect">
            <a:avLst/>
          </a:prstGeom>
          <a:noFill/>
        </p:spPr>
        <p:txBody>
          <a:bodyPr wrap="square" rtlCol="0">
            <a:spAutoFit/>
          </a:bodyPr>
          <a:lstStyle/>
          <a:p>
            <a:r>
              <a:rPr lang="en-US" sz="1050" b="1" dirty="0"/>
              <a:t>defaultdict() </a:t>
            </a:r>
            <a:r>
              <a:rPr lang="en-US" sz="1050" dirty="0"/>
              <a:t>takes a function as argument. </a:t>
            </a:r>
            <a:endParaRPr lang="fr-FR" sz="1050" dirty="0"/>
          </a:p>
        </p:txBody>
      </p:sp>
      <p:pic>
        <p:nvPicPr>
          <p:cNvPr id="17" name="Image 16">
            <a:extLst>
              <a:ext uri="{FF2B5EF4-FFF2-40B4-BE49-F238E27FC236}">
                <a16:creationId xmlns:a16="http://schemas.microsoft.com/office/drawing/2014/main" id="{DA85BC37-4281-4D7F-8C65-191F6D524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 y="4145741"/>
            <a:ext cx="1219200" cy="1219200"/>
          </a:xfrm>
          <a:prstGeom prst="rect">
            <a:avLst/>
          </a:prstGeom>
        </p:spPr>
      </p:pic>
    </p:spTree>
    <p:extLst>
      <p:ext uri="{BB962C8B-B14F-4D97-AF65-F5344CB8AC3E}">
        <p14:creationId xmlns:p14="http://schemas.microsoft.com/office/powerpoint/2010/main" val="28396604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ordereddict()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19290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OrderedDict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result is in order it was inserted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111</a:t>
            </a:fld>
            <a:endParaRPr lang="fr-FR" dirty="0"/>
          </a:p>
        </p:txBody>
      </p:sp>
      <p:sp>
        <p:nvSpPr>
          <p:cNvPr id="10" name="ZoneTexte 9">
            <a:extLst>
              <a:ext uri="{FF2B5EF4-FFF2-40B4-BE49-F238E27FC236}">
                <a16:creationId xmlns:a16="http://schemas.microsoft.com/office/drawing/2014/main" id="{5CC2139E-506F-4F11-ACF0-38805BE31945}"/>
              </a:ext>
            </a:extLst>
          </p:cNvPr>
          <p:cNvSpPr txBox="1"/>
          <p:nvPr/>
        </p:nvSpPr>
        <p:spPr>
          <a:xfrm>
            <a:off x="2491945" y="3987480"/>
            <a:ext cx="7961871" cy="461665"/>
          </a:xfrm>
          <a:prstGeom prst="rect">
            <a:avLst/>
          </a:prstGeom>
          <a:noFill/>
        </p:spPr>
        <p:txBody>
          <a:bodyPr wrap="square" rtlCol="0">
            <a:spAutoFit/>
          </a:bodyPr>
          <a:lstStyle/>
          <a:p>
            <a:r>
              <a:rPr lang="en-US" sz="1200" dirty="0"/>
              <a:t>Less and less useful as in python 3.9 by default dictionary are already ordered by order it was inserted.</a:t>
            </a:r>
          </a:p>
          <a:p>
            <a:r>
              <a:rPr lang="en-US" sz="1200" dirty="0"/>
              <a:t>It can still be useful for move_to_end and popitem functionalities</a:t>
            </a:r>
            <a:endParaRPr lang="fr-FR" sz="1200" dirty="0"/>
          </a:p>
        </p:txBody>
      </p:sp>
    </p:spTree>
    <p:extLst>
      <p:ext uri="{BB962C8B-B14F-4D97-AF65-F5344CB8AC3E}">
        <p14:creationId xmlns:p14="http://schemas.microsoft.com/office/powerpoint/2010/main" val="29817102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namedtuple()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checking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1850.9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Account(name='checking', balance=1850.9)</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2069075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hlinkClick r:id="rId2"/>
              </a:rPr>
              <a:t>E</a:t>
            </a:r>
            <a:r>
              <a:rPr lang="fr-FR" altLang="fr-FR" sz="6000" dirty="0">
                <a:solidFill>
                  <a:schemeClr val="accent5">
                    <a:lumMod val="75000"/>
                  </a:schemeClr>
                </a:solidFill>
              </a:rPr>
              <a:t>xercices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36606" y="2744435"/>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'Manchester'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Manchester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Unknown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551935" y="1325563"/>
            <a:ext cx="6647935"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task1()</a:t>
            </a:r>
            <a:r>
              <a:rPr lang="en-US" sz="1050" dirty="0"/>
              <a:t> function.</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task1()</a:t>
            </a:r>
            <a:r>
              <a:rPr lang="en-US" sz="1050" dirty="0"/>
              <a:t> function, create a </a:t>
            </a:r>
            <a:r>
              <a:rPr lang="en-US" sz="1050" dirty="0">
                <a:solidFill>
                  <a:schemeClr val="accent2">
                    <a:lumMod val="75000"/>
                  </a:schemeClr>
                </a:solidFill>
              </a:rPr>
              <a:t>defaultdict</a:t>
            </a:r>
            <a:r>
              <a:rPr lang="en-US" sz="1050" dirty="0"/>
              <a:t> object, and its default value would be set to the string </a:t>
            </a:r>
            <a:r>
              <a:rPr lang="en-US" sz="1050" dirty="0">
                <a:solidFill>
                  <a:schemeClr val="accent2">
                    <a:lumMod val="75000"/>
                  </a:schemeClr>
                </a:solidFill>
              </a:rPr>
              <a:t>‘unknown’</a:t>
            </a:r>
            <a:r>
              <a:rPr lang="en-US" sz="1050" dirty="0"/>
              <a:t>.’</a:t>
            </a:r>
          </a:p>
          <a:p>
            <a:pPr marL="171450" indent="-171450">
              <a:buFont typeface="Arial" panose="020B0604020202020204" pitchFamily="34" charset="0"/>
              <a:buChar char="•"/>
            </a:pPr>
            <a:r>
              <a:rPr lang="en-US" sz="1050" dirty="0"/>
              <a:t>Add an entry with key name </a:t>
            </a:r>
            <a:r>
              <a:rPr lang="en-US" sz="1050" dirty="0">
                <a:solidFill>
                  <a:schemeClr val="accent2">
                    <a:lumMod val="75000"/>
                  </a:schemeClr>
                </a:solidFill>
              </a:rPr>
              <a:t>‘Alan’</a:t>
            </a:r>
            <a:r>
              <a:rPr lang="en-US" sz="1050" dirty="0"/>
              <a:t> and its value being </a:t>
            </a:r>
            <a:r>
              <a:rPr lang="en-US" sz="1050" dirty="0">
                <a:solidFill>
                  <a:schemeClr val="accent2">
                    <a:lumMod val="75000"/>
                  </a:schemeClr>
                </a:solidFill>
              </a:rPr>
              <a:t>‘Manchester’</a:t>
            </a:r>
            <a:r>
              <a:rPr lang="en-US" sz="1050" dirty="0"/>
              <a:t>.</a:t>
            </a:r>
          </a:p>
          <a:p>
            <a:pPr marL="171450" indent="-171450">
              <a:buFont typeface="Arial" panose="020B0604020202020204" pitchFamily="34" charset="0"/>
              <a:buChar char="•"/>
            </a:pPr>
            <a:r>
              <a:rPr lang="en-US" sz="1050" dirty="0"/>
              <a:t>Return the defaultdict object you created.</a:t>
            </a:r>
            <a:endParaRPr lang="fr-FR" sz="1050" dirty="0"/>
          </a:p>
        </p:txBody>
      </p:sp>
    </p:spTree>
    <p:extLst>
      <p:ext uri="{BB962C8B-B14F-4D97-AF65-F5344CB8AC3E}">
        <p14:creationId xmlns:p14="http://schemas.microsoft.com/office/powerpoint/2010/main" val="21479861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hlinkClick r:id="rId2"/>
              </a:rPr>
              <a:t>E</a:t>
            </a:r>
            <a:r>
              <a:rPr lang="fr-FR" altLang="fr-FR" sz="6000" dirty="0">
                <a:solidFill>
                  <a:schemeClr val="accent5">
                    <a:lumMod val="75000"/>
                  </a:schemeClr>
                </a:solidFill>
              </a:rPr>
              <a:t>xercices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475340" y="3049041"/>
            <a:ext cx="6030097" cy="3485570"/>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a:ln>
                  <a:noFill/>
                </a:ln>
                <a:solidFill>
                  <a:srgbClr val="C792EA"/>
                </a:solidFill>
                <a:effectLst/>
                <a:latin typeface="JetBrains Mono"/>
              </a:rPr>
              <a:t>from </a:t>
            </a:r>
            <a:r>
              <a:rPr kumimoji="0" lang="fr-FR" altLang="fr-FR" sz="1050" b="0" i="0" u="none" strike="noStrike" cap="none" normalizeH="0" baseline="0">
                <a:ln>
                  <a:noFill/>
                </a:ln>
                <a:solidFill>
                  <a:srgbClr val="C3CEE3"/>
                </a:solidFill>
                <a:effectLst/>
                <a:latin typeface="JetBrains Mono"/>
              </a:rPr>
              <a:t>collections </a:t>
            </a:r>
            <a:r>
              <a:rPr kumimoji="0" lang="fr-FR" altLang="fr-FR" sz="1050" b="0" i="1" u="none" strike="noStrike" cap="none" normalizeH="0" baseline="0">
                <a:ln>
                  <a:noFill/>
                </a:ln>
                <a:solidFill>
                  <a:srgbClr val="C792EA"/>
                </a:solidFill>
                <a:effectLst/>
                <a:latin typeface="JetBrains Mono"/>
              </a:rPr>
              <a:t>import </a:t>
            </a:r>
            <a:r>
              <a:rPr kumimoji="0" lang="fr-FR" altLang="fr-FR" sz="1050" b="0" i="0" u="none" strike="noStrike" cap="none" normalizeH="0" baseline="0">
                <a:ln>
                  <a:noFill/>
                </a:ln>
                <a:solidFill>
                  <a:srgbClr val="C3CEE3"/>
                </a:solidFill>
                <a:effectLst/>
                <a:latin typeface="JetBrains Mono"/>
              </a:rPr>
              <a:t>defaultdict</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CEE3"/>
                </a:solidFill>
                <a:effectLst/>
                <a:latin typeface="JetBrains Mono"/>
              </a:rPr>
              <a:t>OrderedDict</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CEE3"/>
                </a:solidFill>
                <a:effectLst/>
                <a:latin typeface="JetBrains Mono"/>
              </a:rPr>
              <a:t>namedtuple</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CEE3"/>
                </a:solidFill>
                <a:effectLst/>
                <a:latin typeface="JetBrains Mono"/>
              </a:rPr>
              <a:t>deque</a:t>
            </a:r>
            <a:br>
              <a:rPr kumimoji="0" lang="fr-FR" altLang="fr-FR" sz="1050" b="0" i="0" u="none" strike="noStrike" cap="none" normalizeH="0" baseline="0">
                <a:ln>
                  <a:noFill/>
                </a:ln>
                <a:solidFill>
                  <a:srgbClr val="C3CEE3"/>
                </a:solidFill>
                <a:effectLst/>
                <a:latin typeface="JetBrains Mono"/>
              </a:rPr>
            </a:br>
            <a:br>
              <a:rPr kumimoji="0" lang="fr-FR" altLang="fr-FR" sz="1050" b="0" i="0" u="none" strike="noStrike" cap="none" normalizeH="0" baseline="0">
                <a:ln>
                  <a:noFill/>
                </a:ln>
                <a:solidFill>
                  <a:srgbClr val="C3CEE3"/>
                </a:solidFill>
                <a:effectLst/>
                <a:latin typeface="JetBrains Mono"/>
              </a:rPr>
            </a:br>
            <a:r>
              <a:rPr kumimoji="0" lang="fr-FR" altLang="fr-FR" sz="1050" b="0" i="0" u="none" strike="noStrike" cap="none" normalizeH="0" baseline="0">
                <a:ln>
                  <a:noFill/>
                </a:ln>
                <a:solidFill>
                  <a:srgbClr val="C3CEE3"/>
                </a:solidFill>
                <a:effectLst/>
                <a:latin typeface="JetBrains Mono"/>
              </a:rPr>
              <a:t>o </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82AAFF"/>
                </a:solidFill>
                <a:effectLst/>
                <a:latin typeface="JetBrains Mono"/>
              </a:rPr>
              <a:t>OrderedDict</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'Alan'</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'Manchester'</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'Bob'</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'London'</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'Chris'</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'Lisbon'</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'Dan'</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'Paris'</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'Eden'</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'Liverpool'</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'Franck'</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'Newcastle'</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br>
              <a:rPr kumimoji="0" lang="fr-FR" altLang="fr-FR" sz="1050" b="0" i="0" u="none" strike="noStrike" cap="none" normalizeH="0" baseline="0">
                <a:ln>
                  <a:noFill/>
                </a:ln>
                <a:solidFill>
                  <a:srgbClr val="89DDFF"/>
                </a:solidFill>
                <a:effectLst/>
                <a:latin typeface="JetBrains Mono"/>
              </a:rPr>
            </a:br>
            <a:br>
              <a:rPr kumimoji="0" lang="fr-FR" altLang="fr-FR" sz="1050" b="0" i="0" u="none" strike="noStrike" cap="none" normalizeH="0" baseline="0">
                <a:ln>
                  <a:noFill/>
                </a:ln>
                <a:solidFill>
                  <a:srgbClr val="89DDFF"/>
                </a:solidFill>
                <a:effectLst/>
                <a:latin typeface="JetBrains Mono"/>
              </a:rPr>
            </a:br>
            <a:r>
              <a:rPr kumimoji="0" lang="fr-FR" altLang="fr-FR" sz="1050" b="0" i="1" u="none" strike="noStrike" cap="none" normalizeH="0" baseline="0">
                <a:ln>
                  <a:noFill/>
                </a:ln>
                <a:solidFill>
                  <a:srgbClr val="C792EA"/>
                </a:solidFill>
                <a:effectLst/>
                <a:latin typeface="JetBrains Mono"/>
              </a:rPr>
              <a:t>def </a:t>
            </a:r>
            <a:r>
              <a:rPr kumimoji="0" lang="fr-FR" altLang="fr-FR" sz="1050" b="0" i="0" u="none" strike="noStrike" cap="none" normalizeH="0" baseline="0">
                <a:ln>
                  <a:noFill/>
                </a:ln>
                <a:solidFill>
                  <a:srgbClr val="82AAFF"/>
                </a:solidFill>
                <a:effectLst/>
                <a:latin typeface="JetBrains Mono"/>
              </a:rPr>
              <a:t>task2</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717CB4"/>
                </a:solidFill>
                <a:effectLst/>
                <a:latin typeface="JetBrains Mono"/>
              </a:rPr>
              <a:t>arg_od: OrderedDict</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CEE3"/>
                </a:solidFill>
                <a:effectLst/>
                <a:latin typeface="JetBrains Mono"/>
              </a:rPr>
              <a:t>o</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82AAFF"/>
                </a:solidFill>
                <a:effectLst/>
                <a:latin typeface="JetBrains Mono"/>
              </a:rPr>
              <a:t>popitem</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F78C6C"/>
                </a:solidFill>
                <a:effectLst/>
                <a:latin typeface="JetBrains Mono"/>
              </a:rPr>
              <a:t>0</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CEE3"/>
                </a:solidFill>
                <a:effectLst/>
                <a:latin typeface="JetBrains Mono"/>
              </a:rPr>
              <a:t>o</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82AAFF"/>
                </a:solidFill>
                <a:effectLst/>
                <a:latin typeface="JetBrains Mono"/>
              </a:rPr>
              <a:t>popitem</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CEE3"/>
                </a:solidFill>
                <a:effectLst/>
                <a:latin typeface="JetBrains Mono"/>
              </a:rPr>
              <a:t>o</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82AAFF"/>
                </a:solidFill>
                <a:effectLst/>
                <a:latin typeface="JetBrains Mono"/>
              </a:rPr>
              <a:t>move_to_end</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C3E88D"/>
                </a:solidFill>
                <a:effectLst/>
                <a:latin typeface="JetBrains Mono"/>
              </a:rPr>
              <a:t>'Bob'</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CEE3"/>
                </a:solidFill>
                <a:effectLst/>
                <a:latin typeface="JetBrains Mono"/>
              </a:rPr>
              <a:t>o</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82AAFF"/>
                </a:solidFill>
                <a:effectLst/>
                <a:latin typeface="JetBrains Mono"/>
              </a:rPr>
              <a:t>move_to_end</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C3E88D"/>
                </a:solidFill>
                <a:effectLst/>
                <a:latin typeface="JetBrains Mono"/>
              </a:rPr>
              <a:t>'Dan'</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F78C6C"/>
                </a:solidFill>
                <a:effectLst/>
                <a:latin typeface="JetBrains Mono"/>
              </a:rPr>
              <a:t>0</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1" u="none" strike="noStrike" cap="none" normalizeH="0" baseline="0">
                <a:ln>
                  <a:noFill/>
                </a:ln>
                <a:solidFill>
                  <a:srgbClr val="82AAFF"/>
                </a:solidFill>
                <a:effectLst/>
                <a:latin typeface="JetBrains Mono"/>
              </a:rPr>
              <a:t>print</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C3CEE3"/>
                </a:solidFill>
                <a:effectLst/>
                <a:latin typeface="JetBrains Mono"/>
              </a:rPr>
              <a:t>o</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br>
              <a:rPr kumimoji="0" lang="fr-FR" altLang="fr-FR" sz="1050" b="0" i="0" u="none" strike="noStrike" cap="none" normalizeH="0" baseline="0">
                <a:ln>
                  <a:noFill/>
                </a:ln>
                <a:solidFill>
                  <a:srgbClr val="89DDFF"/>
                </a:solidFill>
                <a:effectLst/>
                <a:latin typeface="JetBrains Mono"/>
              </a:rPr>
            </a:b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2AAFF"/>
                </a:solidFill>
                <a:effectLst/>
                <a:latin typeface="JetBrains Mono"/>
              </a:rPr>
              <a:t>task2</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C3CEE3"/>
                </a:solidFill>
                <a:effectLst/>
                <a:latin typeface="JetBrains Mono"/>
              </a:rPr>
              <a:t>o</a:t>
            </a:r>
            <a:r>
              <a:rPr kumimoji="0" lang="fr-FR" altLang="fr-FR" sz="1050" b="0" i="0" u="none" strike="noStrike" cap="none" normalizeH="0" baseline="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114</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2580834"/>
          </a:xfrm>
          <a:prstGeom prst="rect">
            <a:avLst/>
          </a:prstGeom>
          <a:noFill/>
        </p:spPr>
        <p:txBody>
          <a:bodyPr wrap="square" numCol="2"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task2()</a:t>
            </a:r>
            <a:r>
              <a:rPr lang="en-US" sz="1050" dirty="0"/>
              <a:t> function that takes in one argument </a:t>
            </a:r>
            <a:r>
              <a:rPr lang="en-US" sz="1050" dirty="0">
                <a:solidFill>
                  <a:schemeClr val="accent2">
                    <a:lumMod val="75000"/>
                  </a:schemeClr>
                </a:solidFill>
              </a:rPr>
              <a:t>arg_od</a:t>
            </a:r>
            <a:r>
              <a:rPr lang="en-US" sz="1050" dirty="0"/>
              <a:t>, wich is an </a:t>
            </a:r>
            <a:r>
              <a:rPr lang="en-US" sz="1050" dirty="0">
                <a:solidFill>
                  <a:schemeClr val="accent2">
                    <a:lumMod val="75000"/>
                  </a:schemeClr>
                </a:solidFill>
              </a:rPr>
              <a:t>OrderedDict</a:t>
            </a:r>
            <a:r>
              <a:rPr lang="en-US" sz="1050" dirty="0"/>
              <a:t> object.</a:t>
            </a:r>
          </a:p>
          <a:p>
            <a:pPr marL="171450" indent="-171450">
              <a:buFont typeface="Arial" panose="020B0604020202020204" pitchFamily="34" charset="0"/>
              <a:buChar char="•"/>
            </a:pPr>
            <a:r>
              <a:rPr lang="en-US" sz="1050" dirty="0"/>
              <a:t>Remove the first and last entry in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Bob</a:t>
            </a:r>
            <a:r>
              <a:rPr lang="en-US" sz="1050" dirty="0"/>
              <a:t> to the end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Dan</a:t>
            </a:r>
            <a:r>
              <a:rPr lang="en-US" sz="1050" dirty="0"/>
              <a:t> to the start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You may assume that </a:t>
            </a:r>
            <a:r>
              <a:rPr lang="en-US" sz="1050" dirty="0">
                <a:solidFill>
                  <a:schemeClr val="accent2">
                    <a:lumMod val="75000"/>
                  </a:schemeClr>
                </a:solidFill>
              </a:rPr>
              <a:t>arg_od</a:t>
            </a:r>
            <a:r>
              <a:rPr lang="en-US" sz="1050" dirty="0"/>
              <a:t> would always contain the keys </a:t>
            </a:r>
            <a:r>
              <a:rPr lang="en-US" sz="1050" dirty="0">
                <a:solidFill>
                  <a:schemeClr val="accent2">
                    <a:lumMod val="75000"/>
                  </a:schemeClr>
                </a:solidFill>
              </a:rPr>
              <a:t>Bob </a:t>
            </a:r>
            <a:r>
              <a:rPr lang="en-US" sz="1050" dirty="0"/>
              <a:t>and </a:t>
            </a:r>
            <a:r>
              <a:rPr lang="en-US" sz="1050" dirty="0">
                <a:solidFill>
                  <a:schemeClr val="accent2">
                    <a:lumMod val="75000"/>
                  </a:schemeClr>
                </a:solidFill>
              </a:rPr>
              <a:t>Dan</a:t>
            </a:r>
            <a:r>
              <a:rPr lang="en-US" sz="1050" dirty="0"/>
              <a:t>, and they won’t be the first or last entry initially.</a:t>
            </a:r>
          </a:p>
          <a:p>
            <a:pPr lvl="1"/>
            <a:r>
              <a:rPr lang="en-US" sz="1050" dirty="0"/>
              <a:t>An example </a:t>
            </a:r>
            <a:r>
              <a:rPr lang="en-US" sz="1050" dirty="0">
                <a:solidFill>
                  <a:schemeClr val="accent2">
                    <a:lumMod val="75000"/>
                  </a:schemeClr>
                </a:solidFill>
              </a:rPr>
              <a:t>arg_od</a:t>
            </a:r>
            <a:r>
              <a:rPr lang="en-US" sz="1050" dirty="0"/>
              <a:t> would look like this:</a:t>
            </a:r>
          </a:p>
          <a:p>
            <a:pPr lvl="2"/>
            <a:r>
              <a:rPr lang="en-US" sz="1050" dirty="0"/>
              <a:t>OrderedDict([</a:t>
            </a:r>
          </a:p>
          <a:p>
            <a:pPr lvl="2"/>
            <a:r>
              <a:rPr lang="en-US" sz="1050" dirty="0"/>
              <a:t>	(‘Alan’, ‘Manchester’),</a:t>
            </a:r>
          </a:p>
          <a:p>
            <a:pPr lvl="2"/>
            <a:r>
              <a:rPr lang="en-US" sz="1050" dirty="0"/>
              <a:t>	(‘Bob’, ‘London’),</a:t>
            </a:r>
          </a:p>
          <a:p>
            <a:pPr lvl="2"/>
            <a:r>
              <a:rPr lang="en-US" sz="1050" dirty="0"/>
              <a:t>	(‘Chris’, ‘Lisbon’),</a:t>
            </a:r>
          </a:p>
          <a:p>
            <a:pPr lvl="2"/>
            <a:r>
              <a:rPr lang="en-US" sz="1050" dirty="0"/>
              <a:t>	(‘Dan’, ‘Paris’),</a:t>
            </a:r>
          </a:p>
          <a:p>
            <a:pPr lvl="2"/>
            <a:r>
              <a:rPr lang="en-US" sz="1050" dirty="0"/>
              <a:t>	(‘Eden’, ‘Liverpool’),</a:t>
            </a:r>
          </a:p>
          <a:p>
            <a:pPr lvl="2"/>
            <a:r>
              <a:rPr lang="en-US" sz="1050" dirty="0"/>
              <a:t>	(‘Franck’, ‘Newcastle’)</a:t>
            </a:r>
          </a:p>
          <a:p>
            <a:pPr lvl="2"/>
            <a:r>
              <a:rPr lang="en-US" sz="1050" dirty="0"/>
              <a:t>	])</a:t>
            </a:r>
          </a:p>
          <a:p>
            <a:endParaRPr lang="en-US" sz="1050" dirty="0"/>
          </a:p>
          <a:p>
            <a:pPr lvl="1"/>
            <a:r>
              <a:rPr lang="en-US" sz="1050" dirty="0"/>
              <a:t>And after calling </a:t>
            </a:r>
            <a:r>
              <a:rPr lang="en-US" sz="1050" dirty="0">
                <a:solidFill>
                  <a:schemeClr val="accent2">
                    <a:lumMod val="75000"/>
                  </a:schemeClr>
                </a:solidFill>
              </a:rPr>
              <a:t>task2(arg_od)</a:t>
            </a:r>
            <a:r>
              <a:rPr lang="en-US" sz="1050" dirty="0"/>
              <a:t>, it would look like this:</a:t>
            </a:r>
          </a:p>
          <a:p>
            <a:pPr lvl="2"/>
            <a:r>
              <a:rPr lang="en-US" sz="1050" dirty="0"/>
              <a:t>OrderedDict([</a:t>
            </a:r>
          </a:p>
          <a:p>
            <a:pPr lvl="2"/>
            <a:r>
              <a:rPr lang="en-US" sz="1050" dirty="0"/>
              <a:t>	(‘Dan’, ‘Paris’),</a:t>
            </a:r>
          </a:p>
          <a:p>
            <a:pPr lvl="2"/>
            <a:r>
              <a:rPr lang="en-US" sz="1050" dirty="0"/>
              <a:t>	(‘Chris’, ‘Lisbon’),</a:t>
            </a:r>
          </a:p>
          <a:p>
            <a:pPr lvl="2"/>
            <a:r>
              <a:rPr lang="en-US" sz="1050" dirty="0"/>
              <a:t>	(‘Eden’, ‘Liverpool’),</a:t>
            </a:r>
          </a:p>
          <a:p>
            <a:pPr lvl="2"/>
            <a:r>
              <a:rPr lang="en-US" sz="1050" dirty="0"/>
              <a:t>	(‘Bob’, ‘London’)</a:t>
            </a:r>
          </a:p>
          <a:p>
            <a:pPr lvl="2"/>
            <a:r>
              <a:rPr lang="en-US" sz="1050" dirty="0"/>
              <a:t>)]</a:t>
            </a:r>
          </a:p>
        </p:txBody>
      </p:sp>
    </p:spTree>
    <p:extLst>
      <p:ext uri="{BB962C8B-B14F-4D97-AF65-F5344CB8AC3E}">
        <p14:creationId xmlns:p14="http://schemas.microsoft.com/office/powerpoint/2010/main" val="40179039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hlinkClick r:id="rId2"/>
              </a:rPr>
              <a:t>E</a:t>
            </a:r>
            <a:r>
              <a:rPr lang="fr-FR" altLang="fr-FR" sz="6000" dirty="0">
                <a:solidFill>
                  <a:schemeClr val="accent5">
                    <a:lumMod val="75000"/>
                  </a:schemeClr>
                </a:solidFill>
              </a:rPr>
              <a:t>xercices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192908"/>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'ParisSG’</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ParisSG</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900246"/>
          </a:xfrm>
          <a:prstGeom prst="rect">
            <a:avLst/>
          </a:prstGeom>
          <a:noFill/>
        </p:spPr>
        <p:txBody>
          <a:bodyPr wrap="square" numCol="1" rtlCol="0">
            <a:spAutoFit/>
          </a:bodyPr>
          <a:lstStyle/>
          <a:p>
            <a:r>
              <a:rPr lang="en-US" sz="1050" dirty="0"/>
              <a:t>In this task, you will need to:</a:t>
            </a:r>
          </a:p>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task3()</a:t>
            </a:r>
            <a:r>
              <a:rPr lang="en-US" sz="1050" dirty="0"/>
              <a:t> function that takes in two arguments, </a:t>
            </a:r>
            <a:r>
              <a:rPr lang="en-US" sz="1050" dirty="0">
                <a:solidFill>
                  <a:schemeClr val="accent2">
                    <a:lumMod val="75000"/>
                  </a:schemeClr>
                </a:solidFill>
              </a:rPr>
              <a:t>name </a:t>
            </a:r>
            <a:r>
              <a:rPr lang="en-US" sz="1050" dirty="0"/>
              <a:t>and</a:t>
            </a:r>
            <a:r>
              <a:rPr lang="en-US" sz="1050" dirty="0">
                <a:solidFill>
                  <a:schemeClr val="accent2">
                    <a:lumMod val="75000"/>
                  </a:schemeClr>
                </a:solidFill>
              </a:rPr>
              <a:t> club</a:t>
            </a:r>
            <a:r>
              <a:rPr lang="en-US" sz="1050" dirty="0"/>
              <a:t>.</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task3() </a:t>
            </a:r>
            <a:r>
              <a:rPr lang="en-US" sz="1050" dirty="0"/>
              <a:t>function, you will need to create a </a:t>
            </a:r>
            <a:r>
              <a:rPr lang="en-US" sz="1050" dirty="0">
                <a:solidFill>
                  <a:schemeClr val="accent2">
                    <a:lumMod val="75000"/>
                  </a:schemeClr>
                </a:solidFill>
              </a:rPr>
              <a:t>namedtuple</a:t>
            </a:r>
            <a:r>
              <a:rPr lang="en-US" sz="1050" dirty="0"/>
              <a:t> with type </a:t>
            </a:r>
            <a:r>
              <a:rPr lang="en-US" sz="1050" dirty="0">
                <a:solidFill>
                  <a:schemeClr val="accent2">
                    <a:lumMod val="75000"/>
                  </a:schemeClr>
                </a:solidFill>
              </a:rPr>
              <a:t>Player</a:t>
            </a:r>
            <a:r>
              <a:rPr lang="en-US" sz="1050" dirty="0"/>
              <a:t>, and it will have tow fields,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a:t>
            </a:r>
          </a:p>
          <a:p>
            <a:pPr marL="171450" indent="-171450">
              <a:buFont typeface="Arial" panose="020B0604020202020204" pitchFamily="34" charset="0"/>
              <a:buChar char="•"/>
            </a:pPr>
            <a:r>
              <a:rPr lang="en-US" sz="1050" dirty="0"/>
              <a:t>The </a:t>
            </a:r>
            <a:r>
              <a:rPr lang="en-US" sz="1050" dirty="0">
                <a:solidFill>
                  <a:schemeClr val="accent2">
                    <a:lumMod val="75000"/>
                  </a:schemeClr>
                </a:solidFill>
              </a:rPr>
              <a:t>Player</a:t>
            </a:r>
            <a:r>
              <a:rPr lang="en-US" sz="1050" dirty="0"/>
              <a:t> </a:t>
            </a:r>
            <a:r>
              <a:rPr lang="en-US" sz="1050" dirty="0">
                <a:solidFill>
                  <a:schemeClr val="accent2">
                    <a:lumMod val="75000"/>
                  </a:schemeClr>
                </a:solidFill>
              </a:rPr>
              <a:t>namedtuple</a:t>
            </a:r>
            <a:r>
              <a:rPr lang="en-US" sz="1050" dirty="0"/>
              <a:t> instance should have the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 set by the given arguments of </a:t>
            </a:r>
            <a:r>
              <a:rPr lang="en-US" sz="1050" dirty="0">
                <a:solidFill>
                  <a:schemeClr val="accent2">
                    <a:lumMod val="75000"/>
                  </a:schemeClr>
                </a:solidFill>
              </a:rPr>
              <a:t>taks3() </a:t>
            </a:r>
            <a:r>
              <a:rPr lang="en-US" sz="1050" dirty="0"/>
              <a:t>function.</a:t>
            </a:r>
          </a:p>
          <a:p>
            <a:pPr marL="171450" indent="-171450">
              <a:buFont typeface="Arial" panose="020B0604020202020204" pitchFamily="34" charset="0"/>
              <a:buChar char="•"/>
            </a:pPr>
            <a:r>
              <a:rPr lang="en-US" sz="1050" dirty="0"/>
              <a:t>At last, return the </a:t>
            </a:r>
            <a:r>
              <a:rPr lang="en-US" sz="1050" dirty="0">
                <a:solidFill>
                  <a:schemeClr val="accent2">
                    <a:lumMod val="75000"/>
                  </a:schemeClr>
                </a:solidFill>
              </a:rPr>
              <a:t>Player</a:t>
            </a:r>
            <a:r>
              <a:rPr lang="en-US" sz="1050" dirty="0"/>
              <a:t> namedtuple instance you created</a:t>
            </a:r>
          </a:p>
        </p:txBody>
      </p:sp>
    </p:spTree>
    <p:extLst>
      <p:ext uri="{BB962C8B-B14F-4D97-AF65-F5344CB8AC3E}">
        <p14:creationId xmlns:p14="http://schemas.microsoft.com/office/powerpoint/2010/main" val="8812110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117</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print(os.path.normpath(chemin))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118</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a:t>
            </a:r>
            <a:r>
              <a:rPr lang="fr-FR" dirty="0" err="1"/>
              <a:t>function</a:t>
            </a:r>
            <a:endParaRPr lang="fr-FR" dirty="0"/>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38164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table_par_7</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"""DOCSTRING: Information about the </a:t>
            </a:r>
            <a:r>
              <a:rPr kumimoji="0" lang="fr-FR" altLang="fr-FR" sz="1100" b="0" i="1" u="none" strike="noStrike" cap="none" normalizeH="0" baseline="0" dirty="0" err="1">
                <a:ln>
                  <a:noFill/>
                </a:ln>
                <a:solidFill>
                  <a:srgbClr val="717CB4"/>
                </a:solidFill>
                <a:effectLst/>
                <a:latin typeface="JetBrains Mono"/>
              </a:rPr>
              <a:t>function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INPUT: nb, max # by default nb = 7</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OUTPUT: 7 or other value defined by the </a:t>
            </a:r>
            <a:r>
              <a:rPr kumimoji="0" lang="fr-FR" altLang="fr-FR" sz="1100" b="0" i="1" u="none" strike="noStrike" cap="none" normalizeH="0" baseline="0" dirty="0" err="1">
                <a:ln>
                  <a:noFill/>
                </a:ln>
                <a:solidFill>
                  <a:srgbClr val="717CB4"/>
                </a:solidFill>
                <a:effectLst/>
                <a:latin typeface="JetBrains Mono"/>
              </a:rPr>
              <a:t>function</a:t>
            </a:r>
            <a:r>
              <a:rPr kumimoji="0" lang="fr-FR" altLang="fr-FR" sz="1100" b="0" i="1" u="none" strike="noStrike" cap="none" normalizeH="0" baseline="0" dirty="0">
                <a:ln>
                  <a:noFill/>
                </a:ln>
                <a:solidFill>
                  <a:srgbClr val="717CB4"/>
                </a:solidFill>
                <a:effectLst/>
                <a:latin typeface="JetBrains Mono"/>
              </a:rPr>
              <a:t> caller, table from 0 to value provided by the user in the </a:t>
            </a:r>
            <a:r>
              <a:rPr kumimoji="0" lang="fr-FR" altLang="fr-FR" sz="1100" b="0" i="1" u="none" strike="noStrike" cap="none" normalizeH="0" baseline="0" dirty="0" err="1">
                <a:ln>
                  <a:noFill/>
                </a:ln>
                <a:solidFill>
                  <a:srgbClr val="717CB4"/>
                </a:solidFill>
                <a:effectLst/>
                <a:latin typeface="JetBrains Mono"/>
              </a:rPr>
              <a:t>function</a:t>
            </a:r>
            <a:r>
              <a:rPr kumimoji="0" lang="fr-FR" altLang="fr-FR" sz="1100" b="0" i="1" u="none" strike="noStrike" cap="none" normalizeH="0" baseline="0" dirty="0">
                <a:ln>
                  <a:noFill/>
                </a:ln>
                <a:solidFill>
                  <a:srgbClr val="717CB4"/>
                </a:solidFill>
                <a:effectLst/>
                <a:latin typeface="JetBrains Mono"/>
              </a:rPr>
              <a:t> argument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7</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  </a:t>
            </a:r>
            <a:r>
              <a:rPr kumimoji="0" lang="fr-FR" altLang="fr-FR" sz="1100" b="0" i="1" u="none" strike="noStrike" cap="none" normalizeH="0" baseline="0" dirty="0">
                <a:ln>
                  <a:noFill/>
                </a:ln>
                <a:solidFill>
                  <a:srgbClr val="717CB4"/>
                </a:solidFill>
                <a:effectLst/>
                <a:latin typeface="JetBrains Mono"/>
              </a:rPr>
              <a:t># Notre compteur ! L'auriez-vous oublié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Tant que i est strictement inférieure à 10,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  </a:t>
            </a:r>
            <a:r>
              <a:rPr kumimoji="0" lang="fr-FR" altLang="fr-FR" sz="1100" b="0" i="1" u="none" strike="noStrike" cap="none" normalizeH="0" baseline="0" dirty="0">
                <a:ln>
                  <a:noFill/>
                </a:ln>
                <a:solidFill>
                  <a:srgbClr val="717CB4"/>
                </a:solidFill>
                <a:effectLst/>
                <a:latin typeface="JetBrains Mono"/>
              </a:rPr>
              <a:t># On incrémente i de 1 à chaque tour de boucle.</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int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int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"""Fonction affichant la table de multiplication par 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de 1*nb à max*nb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(max &gt;= 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683795" cy="40934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But this is not a very reusable </a:t>
            </a:r>
            <a:r>
              <a:rPr kumimoji="0" lang="fr-FR" altLang="fr-FR" sz="1000" b="0" i="1" u="none" strike="noStrike" cap="none" normalizeH="0" baseline="0" dirty="0" err="1">
                <a:ln>
                  <a:noFill/>
                </a:ln>
                <a:solidFill>
                  <a:srgbClr val="717CB4"/>
                </a:solidFill>
                <a:effectLst/>
                <a:latin typeface="JetBrains Mono"/>
              </a:rPr>
              <a:t>function</a:t>
            </a:r>
            <a:r>
              <a:rPr kumimoji="0" lang="fr-FR" altLang="fr-FR" sz="1000" b="0" i="1" u="none" strike="noStrike" cap="none" normalizeH="0" baseline="0" dirty="0">
                <a:ln>
                  <a:noFill/>
                </a:ln>
                <a:solidFill>
                  <a:srgbClr val="717CB4"/>
                </a:solidFill>
                <a:effectLst/>
                <a:latin typeface="JetBrains Mono"/>
              </a:rPr>
              <a:t> since it only calculates the mpg of a single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What if we made it calculate the mpg of "any" arbitrary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can be renamed to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mpg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does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miles per gallon."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This means that given a list of cars with the correct data format, we can run the </a:t>
            </a:r>
            <a:r>
              <a:rPr kumimoji="0" lang="fr-FR" altLang="fr-FR" sz="1000" b="0" i="1" u="none" strike="noStrike" cap="none" normalizeH="0" baseline="0" dirty="0" err="1">
                <a:ln>
                  <a:noFill/>
                </a:ln>
                <a:solidFill>
                  <a:srgbClr val="717CB4"/>
                </a:solidFill>
                <a:effectLst/>
                <a:latin typeface="JetBrains Mono"/>
              </a:rPr>
              <a:t>function</a:t>
            </a:r>
            <a:r>
              <a:rPr kumimoji="0" lang="fr-FR" altLang="fr-FR" sz="1000" b="0" i="1" u="none" strike="noStrike" cap="none" normalizeH="0" baseline="0" dirty="0">
                <a:ln>
                  <a:noFill/>
                </a:ln>
                <a:solidFill>
                  <a:srgbClr val="717CB4"/>
                </a:solidFill>
                <a:effectLst/>
                <a:latin typeface="JetBrains Mono"/>
              </a:rPr>
              <a:t> for all of them!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17000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"Mazda"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"MX-5"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49000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"Mini"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"Cooper"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car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123</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723549"/>
          </a:xfrm>
          <a:prstGeom prst="rect">
            <a:avLst/>
          </a:prstGeom>
          <a:noFill/>
        </p:spPr>
        <p:txBody>
          <a:bodyPr wrap="square" rtlCol="0">
            <a:spAutoFit/>
          </a:bodyPr>
          <a:lstStyle/>
          <a:p>
            <a:r>
              <a:rPr lang="en-US" sz="1400" dirty="0"/>
              <a:t>When you call a function and you use a named argument all subsequent arguments must have a name i.e:</a:t>
            </a:r>
          </a:p>
          <a:p>
            <a:endParaRPr lang="en-US" sz="1000" dirty="0"/>
          </a:p>
          <a:p>
            <a:endParaRPr lang="en-US" sz="1000" dirty="0"/>
          </a:p>
          <a:p>
            <a:endParaRPr lang="en-US" sz="1000" dirty="0"/>
          </a:p>
          <a:p>
            <a:endParaRPr lang="en-US" sz="1000" dirty="0"/>
          </a:p>
          <a:p>
            <a:endParaRPr lang="en-US" sz="1000" dirty="0"/>
          </a:p>
          <a:p>
            <a:endParaRPr lang="en-US" sz="1000" dirty="0"/>
          </a:p>
          <a:p>
            <a:endParaRPr lang="en-US" dirty="0"/>
          </a:p>
          <a:p>
            <a:r>
              <a:rPr lang="en-US" sz="1400" dirty="0"/>
              <a:t>The same apply to the definition of a function, after a named argument all subsequent arguments musts have a name i.e:</a:t>
            </a:r>
            <a:endParaRPr lang="fr-FR"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 print(add(x=5, 2)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3909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124</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441772" y="1065222"/>
            <a:ext cx="10912028" cy="26853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3695.50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500.00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6D565FA-9AC1-4009-83FF-7ADF73014BF1}"/>
              </a:ext>
            </a:extLst>
          </p:cNvPr>
          <p:cNvSpPr txBox="1"/>
          <p:nvPr/>
        </p:nvSpPr>
        <p:spPr>
          <a:xfrm>
            <a:off x="441772" y="437041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79CF1E6-1488-4360-9DF6-323208285EC6}"/>
              </a:ext>
            </a:extLst>
          </p:cNvPr>
          <p:cNvSpPr txBox="1"/>
          <p:nvPr/>
        </p:nvSpPr>
        <p:spPr>
          <a:xfrm>
            <a:off x="441772" y="4051374"/>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3/</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125</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604469" y="874917"/>
            <a:ext cx="10912028"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default parameter for the </a:t>
            </a:r>
            <a:r>
              <a:rPr kumimoji="0" lang="fr-FR" altLang="fr-FR" sz="1050" b="0" i="1" u="none" strike="noStrike" cap="none" normalizeH="0" baseline="0" dirty="0" err="1">
                <a:ln>
                  <a:noFill/>
                </a:ln>
                <a:solidFill>
                  <a:srgbClr val="717CB4"/>
                </a:solidFill>
                <a:effectLst/>
                <a:latin typeface="JetBrains Mono"/>
              </a:rPr>
              <a:t>create_account</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function</a:t>
            </a:r>
            <a:r>
              <a:rPr kumimoji="0" lang="fr-FR" altLang="fr-FR" sz="1050" b="0" i="1" u="none" strike="noStrike" cap="none" normalizeH="0" baseline="0" dirty="0">
                <a:ln>
                  <a:noFill/>
                </a:ln>
                <a:solidFill>
                  <a:srgbClr val="717CB4"/>
                </a:solidFill>
                <a:effectLst/>
                <a:latin typeface="JetBrains Mono"/>
              </a:rPr>
              <a:t> gets evaluated when the </a:t>
            </a:r>
            <a:r>
              <a:rPr kumimoji="0" lang="fr-FR" altLang="fr-FR" sz="1050" b="0" i="1" u="none" strike="noStrike" cap="none" normalizeH="0" baseline="0" dirty="0" err="1">
                <a:ln>
                  <a:noFill/>
                </a:ln>
                <a:solidFill>
                  <a:srgbClr val="717CB4"/>
                </a:solidFill>
                <a:effectLst/>
                <a:latin typeface="JetBrains Mono"/>
              </a:rPr>
              <a:t>function</a:t>
            </a:r>
            <a:r>
              <a:rPr kumimoji="0" lang="fr-FR" altLang="fr-FR" sz="1050" b="0" i="1" u="none" strike="noStrike" cap="none" normalizeH="0" baseline="0" dirty="0">
                <a:ln>
                  <a:noFill/>
                </a:ln>
                <a:solidFill>
                  <a:srgbClr val="717CB4"/>
                </a:solidFill>
                <a:effectLst/>
                <a:latin typeface="JetBrains Mono"/>
              </a:rPr>
              <a:t> is defined,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when the </a:t>
            </a:r>
            <a:r>
              <a:rPr kumimoji="0" lang="fr-FR" altLang="fr-FR" sz="1050" b="0" i="1" u="none" strike="noStrike" cap="none" normalizeH="0" baseline="0" dirty="0" err="1">
                <a:ln>
                  <a:noFill/>
                </a:ln>
                <a:solidFill>
                  <a:srgbClr val="717CB4"/>
                </a:solidFill>
                <a:effectLst/>
                <a:latin typeface="JetBrains Mono"/>
              </a:rPr>
              <a:t>function</a:t>
            </a:r>
            <a:r>
              <a:rPr kumimoji="0" lang="fr-FR" altLang="fr-FR" sz="1050" b="0" i="1" u="none" strike="noStrike" cap="none" normalizeH="0" baseline="0" dirty="0">
                <a:ln>
                  <a:noFill/>
                </a:ln>
                <a:solidFill>
                  <a:srgbClr val="717CB4"/>
                </a:solidFill>
                <a:effectLst/>
                <a:latin typeface="JetBrains Mono"/>
              </a:rPr>
              <a:t> is called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09B178DB-1B62-4E09-815C-2D358CC2434F}"/>
              </a:ext>
            </a:extLst>
          </p:cNvPr>
          <p:cNvSpPr txBox="1"/>
          <p:nvPr/>
        </p:nvSpPr>
        <p:spPr>
          <a:xfrm>
            <a:off x="604469" y="3428999"/>
            <a:ext cx="10829650" cy="738664"/>
          </a:xfrm>
          <a:prstGeom prst="rect">
            <a:avLst/>
          </a:prstGeom>
          <a:noFill/>
        </p:spPr>
        <p:txBody>
          <a:bodyPr wrap="square" rtlCol="0">
            <a:spAutoFit/>
          </a:bodyPr>
          <a:lstStyle/>
          <a:p>
            <a:r>
              <a:rPr lang="en-US" sz="1050" dirty="0"/>
              <a:t>The default parameter for the create_account function gets evaluated when the function is defined, not when the function is called. We use the same list each time we call the function (list is mutable) we can see it while we print id(account_holders) the id remains the same.</a:t>
            </a:r>
          </a:p>
          <a:p>
            <a:r>
              <a:rPr lang="en-US" sz="1050" dirty="0"/>
              <a:t>There are two ways to solve this problem:</a:t>
            </a:r>
          </a:p>
          <a:p>
            <a:pPr marL="228600" indent="-228600">
              <a:buFont typeface="+mj-lt"/>
              <a:buAutoNum type="arabicPeriod"/>
            </a:pPr>
            <a:r>
              <a:rPr lang="en-US" sz="1050" dirty="0"/>
              <a:t>Not have a list as default argument</a:t>
            </a:r>
          </a:p>
        </p:txBody>
      </p:sp>
      <p:sp>
        <p:nvSpPr>
          <p:cNvPr id="14" name="ZoneTexte 13">
            <a:extLst>
              <a:ext uri="{FF2B5EF4-FFF2-40B4-BE49-F238E27FC236}">
                <a16:creationId xmlns:a16="http://schemas.microsoft.com/office/drawing/2014/main" id="{77778475-7565-4A10-8E74-980AC690FD4D}"/>
              </a:ext>
            </a:extLst>
          </p:cNvPr>
          <p:cNvSpPr txBox="1"/>
          <p:nvPr/>
        </p:nvSpPr>
        <p:spPr>
          <a:xfrm>
            <a:off x="604469" y="4205672"/>
            <a:ext cx="109120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2901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4/</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554261" y="1122371"/>
            <a:ext cx="10912028"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account_holders</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CCDCD795-DB93-48F7-8F15-C7B9F640A4EF}"/>
              </a:ext>
            </a:extLst>
          </p:cNvPr>
          <p:cNvSpPr txBox="1"/>
          <p:nvPr/>
        </p:nvSpPr>
        <p:spPr>
          <a:xfrm>
            <a:off x="554261" y="858889"/>
            <a:ext cx="10829650" cy="253916"/>
          </a:xfrm>
          <a:prstGeom prst="rect">
            <a:avLst/>
          </a:prstGeom>
          <a:noFill/>
        </p:spPr>
        <p:txBody>
          <a:bodyPr wrap="square" rtlCol="0">
            <a:spAutoFit/>
          </a:bodyPr>
          <a:lstStyle/>
          <a:p>
            <a:pPr marL="228600" indent="-228600">
              <a:buFont typeface="+mj-lt"/>
              <a:buAutoNum type="arabicPeriod" startAt="2"/>
            </a:pPr>
            <a:r>
              <a:rPr lang="en-US" sz="1050" dirty="0"/>
              <a:t>Initialize account_holders to None</a:t>
            </a:r>
          </a:p>
        </p:txBody>
      </p:sp>
      <p:sp>
        <p:nvSpPr>
          <p:cNvPr id="9" name="ZoneTexte 8">
            <a:extLst>
              <a:ext uri="{FF2B5EF4-FFF2-40B4-BE49-F238E27FC236}">
                <a16:creationId xmlns:a16="http://schemas.microsoft.com/office/drawing/2014/main" id="{1D1FFD1D-EC4D-4249-B810-A193A1493A49}"/>
              </a:ext>
            </a:extLst>
          </p:cNvPr>
          <p:cNvSpPr txBox="1"/>
          <p:nvPr/>
        </p:nvSpPr>
        <p:spPr>
          <a:xfrm>
            <a:off x="1219200" y="4407243"/>
            <a:ext cx="7166919" cy="646331"/>
          </a:xfrm>
          <a:prstGeom prst="rect">
            <a:avLst/>
          </a:prstGeom>
          <a:noFill/>
        </p:spPr>
        <p:txBody>
          <a:bodyPr wrap="square" rtlCol="0">
            <a:spAutoFit/>
          </a:bodyPr>
          <a:lstStyle/>
          <a:p>
            <a:r>
              <a:rPr lang="en-US" dirty="0"/>
              <a:t>In order to avoid such problems, avoid to use mutable default arguments !!!</a:t>
            </a:r>
            <a:endParaRPr lang="fr-FR" dirty="0"/>
          </a:p>
        </p:txBody>
      </p:sp>
    </p:spTree>
    <p:extLst>
      <p:ext uri="{BB962C8B-B14F-4D97-AF65-F5344CB8AC3E}">
        <p14:creationId xmlns:p14="http://schemas.microsoft.com/office/powerpoint/2010/main" val="12372180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br>
              <a:rPr lang="fr-FR" sz="6000" dirty="0">
                <a:solidFill>
                  <a:schemeClr val="accent5">
                    <a:lumMod val="75000"/>
                  </a:schemeClr>
                </a:solidFill>
              </a:rPr>
            </a:br>
            <a:r>
              <a:rPr lang="fr-FR" sz="1100" dirty="0">
                <a:solidFill>
                  <a:schemeClr val="accent5">
                    <a:lumMod val="75000"/>
                  </a:schemeClr>
                </a:solidFill>
                <a:hlinkClick r:id="rId2"/>
              </a:rPr>
              <a:t>https://docs.python.org/3/library/stdtypes.html#truth-value-testing</a:t>
            </a:r>
            <a:endParaRPr lang="fr-FR" sz="11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512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650404"/>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3775008"/>
            <a:ext cx="6866021" cy="1600438"/>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Constants defined to be false: </a:t>
            </a:r>
            <a:r>
              <a:rPr lang="fr-FR" sz="1400" b="1" dirty="0">
                <a:solidFill>
                  <a:schemeClr val="bg1"/>
                </a:solidFill>
                <a:highlight>
                  <a:srgbClr val="000000"/>
                </a:highlight>
              </a:rPr>
              <a:t>None</a:t>
            </a:r>
            <a:r>
              <a:rPr lang="fr-FR" sz="1400" dirty="0">
                <a:solidFill>
                  <a:schemeClr val="bg1"/>
                </a:solidFill>
                <a:highlight>
                  <a:srgbClr val="000000"/>
                </a:highlight>
              </a:rPr>
              <a:t> and </a:t>
            </a:r>
            <a:r>
              <a:rPr lang="fr-FR" sz="1400" b="1" dirty="0">
                <a:solidFill>
                  <a:schemeClr val="bg1"/>
                </a:solidFill>
                <a:highlight>
                  <a:srgbClr val="000000"/>
                </a:highlight>
              </a:rPr>
              <a:t>False</a:t>
            </a:r>
            <a:r>
              <a:rPr lang="fr-FR" sz="1400" dirty="0">
                <a:solidFill>
                  <a:schemeClr val="bg1"/>
                </a:solidFill>
                <a:highlight>
                  <a:srgbClr val="000000"/>
                </a:highlight>
              </a:rPr>
              <a:t>.</a:t>
            </a:r>
          </a:p>
          <a:p>
            <a:r>
              <a:rPr lang="fr-FR" sz="1400" dirty="0">
                <a:solidFill>
                  <a:schemeClr val="bg1"/>
                </a:solidFill>
                <a:highlight>
                  <a:srgbClr val="000000"/>
                </a:highlight>
              </a:rPr>
              <a:t>Zero of any numeric type: </a:t>
            </a:r>
            <a:r>
              <a:rPr lang="fr-FR" sz="1400" b="1" dirty="0">
                <a:solidFill>
                  <a:schemeClr val="bg1"/>
                </a:solidFill>
                <a:highlight>
                  <a:srgbClr val="000000"/>
                </a:highlight>
              </a:rPr>
              <a:t>0, 0.0, </a:t>
            </a:r>
            <a:r>
              <a:rPr lang="fr-FR" sz="1400" b="1" dirty="0" err="1">
                <a:solidFill>
                  <a:schemeClr val="bg1"/>
                </a:solidFill>
                <a:highlight>
                  <a:srgbClr val="000000"/>
                </a:highlight>
              </a:rPr>
              <a:t>Decimal</a:t>
            </a:r>
            <a:r>
              <a:rPr lang="fr-FR" sz="1400" b="1" dirty="0">
                <a:solidFill>
                  <a:schemeClr val="bg1"/>
                </a:solidFill>
                <a:highlight>
                  <a:srgbClr val="000000"/>
                </a:highlight>
              </a:rPr>
              <a:t>(0), Fraction(0, 1)</a:t>
            </a:r>
          </a:p>
          <a:p>
            <a:r>
              <a:rPr lang="fr-FR" sz="1400" dirty="0">
                <a:solidFill>
                  <a:schemeClr val="bg1"/>
                </a:solidFill>
                <a:highlight>
                  <a:srgbClr val="000000"/>
                </a:highlight>
              </a:rPr>
              <a:t>Empty sequences and collections: </a:t>
            </a:r>
            <a:r>
              <a:rPr lang="fr-FR" sz="1400" b="1" dirty="0">
                <a:solidFill>
                  <a:schemeClr val="bg1"/>
                </a:solidFill>
                <a:highlight>
                  <a:srgbClr val="000000"/>
                </a:highlight>
              </a:rPr>
              <a:t>‘’ ,[], {}, Set(), Range(0)</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a:t>
            </a:r>
            <a:r>
              <a:rPr kumimoji="0" lang="fr-FR" altLang="fr-FR" sz="1050" b="0" i="1" u="none" strike="noStrike" cap="none" normalizeH="0" baseline="0" dirty="0" err="1">
                <a:ln>
                  <a:noFill/>
                </a:ln>
                <a:solidFill>
                  <a:srgbClr val="717CB4"/>
                </a:solidFill>
                <a:effectLst/>
                <a:latin typeface="JetBrains Mono"/>
              </a:rPr>
              <a:t>function</a:t>
            </a:r>
            <a:r>
              <a:rPr kumimoji="0" lang="fr-FR" altLang="fr-FR" sz="1050" b="0" i="1" u="none" strike="noStrike" cap="none" normalizeH="0" baseline="0" dirty="0">
                <a:ln>
                  <a:noFill/>
                </a:ln>
                <a:solidFill>
                  <a:srgbClr val="717CB4"/>
                </a:solidFill>
                <a:effectLst/>
                <a:latin typeface="JetBrains Mono"/>
              </a:rPr>
              <a:t>,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a:t>
            </a:r>
            <a:r>
              <a:rPr kumimoji="0" lang="fr-FR" altLang="fr-FR" sz="1050" b="0" i="1" u="none" strike="noStrike" cap="none" normalizeH="0" baseline="0" dirty="0" err="1">
                <a:ln>
                  <a:noFill/>
                </a:ln>
                <a:solidFill>
                  <a:srgbClr val="717CB4"/>
                </a:solidFill>
                <a:effectLst/>
                <a:latin typeface="JetBrains Mono"/>
              </a:rPr>
              <a:t>print_car_info</a:t>
            </a:r>
            <a:r>
              <a:rPr kumimoji="0" lang="fr-FR" altLang="fr-FR" sz="1050" b="0" i="1" u="none" strike="noStrike" cap="none" normalizeH="0" baseline="0" dirty="0">
                <a:ln>
                  <a:noFill/>
                </a:ln>
                <a:solidFill>
                  <a:srgbClr val="717CB4"/>
                </a:solidFill>
                <a:effectLst/>
                <a:latin typeface="JetBrains Mono"/>
              </a:rPr>
              <a:t>(car)),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a:t>
            </a:r>
            <a:r>
              <a:rPr kumimoji="0" lang="fr-FR" altLang="fr-FR" sz="1050" b="0" i="0" u="none" strike="noStrike" cap="none" normalizeH="0" baseline="0" dirty="0" err="1">
                <a:ln>
                  <a:noFill/>
                </a:ln>
                <a:solidFill>
                  <a:srgbClr val="C3E88D"/>
                </a:solidFill>
                <a:effectLst/>
                <a:latin typeface="JetBrains Mono"/>
              </a:rPr>
              <a:t>zero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a:t>
            </a:r>
            <a:r>
              <a:rPr kumimoji="0" lang="fr-FR" altLang="fr-FR" sz="1050" b="0" i="1" u="none" strike="noStrike" cap="none" normalizeH="0" baseline="0" dirty="0" err="1">
                <a:ln>
                  <a:noFill/>
                </a:ln>
                <a:solidFill>
                  <a:srgbClr val="717CB4"/>
                </a:solidFill>
                <a:effectLst/>
                <a:latin typeface="JetBrains Mono"/>
              </a:rPr>
              <a:t>zero</a:t>
            </a:r>
            <a:r>
              <a:rPr kumimoji="0" lang="fr-FR" altLang="fr-FR" sz="1050" b="0" i="1" u="none" strike="noStrike" cap="none" normalizeH="0" baseline="0" dirty="0">
                <a:ln>
                  <a:noFill/>
                </a:ln>
                <a:solidFill>
                  <a:srgbClr val="717CB4"/>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282764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25956"/>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131</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514620"/>
            <a:ext cx="7166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a:t>
            </a:r>
            <a:r>
              <a:rPr kumimoji="0" lang="fr-FR" altLang="fr-FR" sz="1000" b="0" i="1" u="none" strike="noStrike" cap="none" normalizeH="0" baseline="0" dirty="0" err="1">
                <a:ln>
                  <a:noFill/>
                </a:ln>
                <a:solidFill>
                  <a:srgbClr val="717CB4"/>
                </a:solidFill>
                <a:effectLst/>
                <a:latin typeface="JetBrains Mono"/>
              </a:rPr>
              <a:t>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operation_function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3367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132</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even shorter: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lang="fr-FR" altLang="fr-FR" sz="1000" dirty="0">
                <a:solidFill>
                  <a:srgbClr val="89DDFF"/>
                </a:solidFill>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operation_function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133</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856392"/>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134</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10</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myfunc2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is a tuple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1" u="none" strike="noStrike" cap="none" normalizeH="0" baseline="0" dirty="0">
                <a:ln>
                  <a:noFill/>
                </a:ln>
                <a:solidFill>
                  <a:srgbClr val="C792EA"/>
                </a:solidFill>
                <a:effectLst/>
                <a:latin typeface="JetBrains Mono"/>
              </a:rPr>
              <a:t>is in </a:t>
            </a:r>
            <a:r>
              <a:rPr kumimoji="0" lang="fr-FR" altLang="fr-FR" sz="1000" b="0" i="0" u="none" strike="noStrike" cap="none" normalizeH="0" baseline="0" dirty="0">
                <a:ln>
                  <a:noFill/>
                </a:ln>
                <a:solidFill>
                  <a:srgbClr val="C3CEE3"/>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 did </a:t>
            </a:r>
            <a:r>
              <a:rPr kumimoji="0" lang="fr-FR" altLang="fr-FR" sz="1000" b="0" i="1" u="none" strike="noStrike" cap="none" normalizeH="0" baseline="0" dirty="0">
                <a:ln>
                  <a:noFill/>
                </a:ln>
                <a:solidFill>
                  <a:srgbClr val="C792EA"/>
                </a:solidFill>
                <a:effectLst/>
                <a:latin typeface="JetBrains Mono"/>
              </a:rPr>
              <a:t>not </a:t>
            </a:r>
            <a:r>
              <a:rPr kumimoji="0" lang="fr-FR" altLang="fr-FR" sz="1000" b="0" i="0" u="none" strike="noStrike" cap="none" normalizeH="0" baseline="0" dirty="0">
                <a:ln>
                  <a:noFill/>
                </a:ln>
                <a:solidFill>
                  <a:srgbClr val="C3CEE3"/>
                </a:solidFill>
                <a:effectLst/>
                <a:latin typeface="JetBrains Mono"/>
              </a:rPr>
              <a:t>find </a:t>
            </a:r>
            <a:r>
              <a:rPr kumimoji="0" lang="fr-FR" altLang="fr-FR" sz="1000" b="0" i="1" u="none" strike="noStrike" cap="none" normalizeH="0" baseline="0" dirty="0">
                <a:ln>
                  <a:noFill/>
                </a:ln>
                <a:solidFill>
                  <a:srgbClr val="82AAFF"/>
                </a:solidFill>
                <a:effectLst/>
                <a:latin typeface="JetBrains Mono"/>
              </a:rPr>
              <a:t>any </a:t>
            </a:r>
            <a:r>
              <a:rPr kumimoji="0" lang="fr-FR" altLang="fr-FR" sz="1000" b="0" i="0" u="none" strike="noStrike" cap="none" normalizeH="0" baseline="0" dirty="0">
                <a:ln>
                  <a:noFill/>
                </a:ln>
                <a:solidFill>
                  <a:srgbClr val="C3CEE3"/>
                </a:solidFill>
                <a:effectLst/>
                <a:latin typeface="JetBrains Mono"/>
              </a:rPr>
              <a:t>fruit here’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‘apple’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717CB4"/>
                </a:solidFill>
                <a:effectLst/>
                <a:latin typeface="JetBrains Mono"/>
              </a:rPr>
              <a:t>veggie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lettuce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apple</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a:t>
            </a:r>
            <a:r>
              <a:rPr lang="fr-FR" dirty="0" err="1">
                <a:solidFill>
                  <a:schemeClr val="bg1"/>
                </a:solidFill>
              </a:rPr>
              <a:t>function</a:t>
            </a:r>
            <a:r>
              <a:rPr lang="fr-FR" dirty="0">
                <a:solidFill>
                  <a:schemeClr val="bg1"/>
                </a:solidFill>
              </a:rPr>
              <a:t>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847755"/>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100" i="1" dirty="0">
                <a:solidFill>
                  <a:srgbClr val="717CB4"/>
                </a:solidFill>
                <a:latin typeface="JetBrains Mono"/>
              </a:rPr>
              <a:t>##Exemple 1:</a:t>
            </a:r>
          </a:p>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9</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 même chose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square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C3CEE3"/>
                </a:solidFill>
                <a:effectLst/>
                <a:latin typeface="JetBrains Mono"/>
              </a:rPr>
              <a:t>Ou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mynums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9</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16</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2:</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chec_even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transformons cette fonction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717CB4"/>
                </a:solidFill>
                <a:effectLst/>
                <a:latin typeface="JetBrains Mono"/>
              </a:rPr>
              <a:t># utilisons filter() avec cette nouvelle lamda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filter</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3:</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names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‘Andy’</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‘Eve’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‘Sally’</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names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t>
            </a:r>
            <a:r>
              <a:rPr kumimoji="0" lang="fr-FR" altLang="fr-FR" sz="1100" b="0" i="0" u="none" strike="noStrike" cap="none" normalizeH="0" baseline="0" dirty="0">
                <a:ln>
                  <a:noFill/>
                </a:ln>
                <a:solidFill>
                  <a:srgbClr val="89DDFF"/>
                </a:solidFill>
                <a:effectLst/>
                <a:latin typeface="JetBrains Mono"/>
              </a:rPr>
              <a:t>]</a:t>
            </a: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Si je veux inverser les lettres</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start_with_r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another_starts_with_r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when you code with others who don't know well list and generator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Generator comprehension prefered unless you need them all to be in a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friends_lower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1993847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chiffre dans my_nums à square on peut utiliser map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récupérer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voyons un exemple plus complique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'EVEN'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9880" y="3158044"/>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39880" y="5380084"/>
            <a:ext cx="377012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filtered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filtered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142</a:t>
            </a:fld>
            <a:endParaRPr lang="fr-FR" dirty="0"/>
          </a:p>
        </p:txBody>
      </p:sp>
      <p:sp>
        <p:nvSpPr>
          <p:cNvPr id="8" name="ZoneTexte 7">
            <a:extLst>
              <a:ext uri="{FF2B5EF4-FFF2-40B4-BE49-F238E27FC236}">
                <a16:creationId xmlns:a16="http://schemas.microsoft.com/office/drawing/2014/main" id="{D551A739-A5A0-47F5-9DA3-35DD6AE2DBED}"/>
              </a:ext>
            </a:extLst>
          </p:cNvPr>
          <p:cNvSpPr txBox="1"/>
          <p:nvPr/>
        </p:nvSpPr>
        <p:spPr>
          <a:xfrm>
            <a:off x="0" y="848879"/>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B5A0035-201E-4402-AEF4-114FD02EC85D}"/>
              </a:ext>
            </a:extLst>
          </p:cNvPr>
          <p:cNvSpPr txBox="1"/>
          <p:nvPr/>
        </p:nvSpPr>
        <p:spPr>
          <a:xfrm>
            <a:off x="4209118" y="848879"/>
            <a:ext cx="7875790"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1" u="none" strike="noStrike" cap="none" normalizeH="0" baseline="0" dirty="0">
                <a:ln>
                  <a:noFill/>
                </a:ln>
                <a:solidFill>
                  <a:srgbClr val="C792EA"/>
                </a:solidFill>
                <a:effectLst/>
                <a:latin typeface="JetBrains Mono"/>
              </a:rPr>
              <a:t>def </a:t>
            </a:r>
            <a:r>
              <a:rPr kumimoji="0" lang="en-US" altLang="fr-FR" sz="1050" b="0" i="0" u="none" strike="noStrike" cap="none" normalizeH="0" baseline="0" dirty="0">
                <a:ln>
                  <a:noFill/>
                </a:ln>
                <a:solidFill>
                  <a:srgbClr val="82AAFF"/>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C792EA"/>
                </a:solidFill>
                <a:effectLst/>
                <a:latin typeface="JetBrains Mono"/>
              </a:rPr>
              <a:t>return </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arg 1: function that returns True/False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 can get the list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if you try to print again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you'll get nothing, the list object here doesn't raise a stop iteration but it sees that the stop iteration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raised and it gives an empty list, because the generator has already been used and it reaches the end</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so it can't give anything else.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 filter returns a generator so you can also get the values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Other solution consist in using a lombda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C792EA"/>
                </a:solidFill>
                <a:effectLst/>
                <a:latin typeface="JetBrains Mono"/>
              </a:rPr>
              <a:t>lambda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another_starts_with_r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for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in </a:t>
            </a: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1" u="none" strike="noStrike" cap="none" normalizeH="0" baseline="0" dirty="0">
                <a:ln>
                  <a:noFill/>
                </a:ln>
                <a:solidFill>
                  <a:srgbClr val="C792EA"/>
                </a:solidFill>
                <a:effectLst/>
                <a:latin typeface="JetBrains Mono"/>
              </a:rPr>
              <a:t>if </a:t>
            </a:r>
            <a:r>
              <a:rPr kumimoji="0" lang="en-US" altLang="fr-FR" sz="1050" b="0" i="0" u="none" strike="noStrike" cap="none" normalizeH="0" baseline="0" dirty="0">
                <a:ln>
                  <a:noFill/>
                </a:ln>
                <a:solidFill>
                  <a:srgbClr val="C3CEE3"/>
                </a:solidFill>
                <a:effectLst/>
                <a:latin typeface="JetBrains Mono"/>
              </a:rPr>
              <a:t>f</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Generator comprehension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Those 2 lines above are the same! but the generator comprehension is faster/performs better. The reason for that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because you have to create the lambda function in the filter and you don't have to create the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in the generator. If you already have the function define in the program the filter function can perform better.</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72317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822" y="1"/>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 and all()</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73512" y="1198671"/>
            <a:ext cx="4915180"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'Washington, D.C.'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your_location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‘Where are your right now?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friends_nearby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your_location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True if there’s at least one; or False if empty</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friends_nearby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are not alone!’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True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False because 0 is interpreted as False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143</a:t>
            </a:fld>
            <a:endParaRPr lang="fr-FR" dirty="0"/>
          </a:p>
        </p:txBody>
      </p:sp>
      <p:sp>
        <p:nvSpPr>
          <p:cNvPr id="8" name="ZoneTexte 7">
            <a:extLst>
              <a:ext uri="{FF2B5EF4-FFF2-40B4-BE49-F238E27FC236}">
                <a16:creationId xmlns:a16="http://schemas.microsoft.com/office/drawing/2014/main" id="{7786880F-727B-4631-BDAB-2A413A2A113B}"/>
              </a:ext>
            </a:extLst>
          </p:cNvPr>
          <p:cNvSpPr txBox="1"/>
          <p:nvPr/>
        </p:nvSpPr>
        <p:spPr>
          <a:xfrm>
            <a:off x="6411097" y="2969106"/>
            <a:ext cx="5014784" cy="2031325"/>
          </a:xfrm>
          <a:prstGeom prst="rect">
            <a:avLst/>
          </a:prstGeom>
          <a:noFill/>
        </p:spPr>
        <p:txBody>
          <a:bodyPr wrap="square" rtlCol="0">
            <a:spAutoFit/>
          </a:bodyPr>
          <a:lstStyle/>
          <a:p>
            <a:r>
              <a:rPr lang="en-US" dirty="0"/>
              <a:t>Rappel:</a:t>
            </a:r>
          </a:p>
          <a:p>
            <a:endParaRPr lang="en-US" dirty="0"/>
          </a:p>
          <a:p>
            <a:r>
              <a:rPr lang="en-US" dirty="0"/>
              <a:t>Interpreted as False:</a:t>
            </a:r>
          </a:p>
          <a:p>
            <a:r>
              <a:rPr lang="en-US" dirty="0"/>
              <a:t>0, 0.0</a:t>
            </a:r>
          </a:p>
          <a:p>
            <a:r>
              <a:rPr lang="en-US" dirty="0"/>
              <a:t>None</a:t>
            </a:r>
          </a:p>
          <a:p>
            <a:r>
              <a:rPr lang="en-US" dirty="0"/>
              <a:t>[], (), {}</a:t>
            </a:r>
          </a:p>
          <a:p>
            <a:r>
              <a:rPr lang="en-US" dirty="0"/>
              <a:t>False</a:t>
            </a:r>
            <a:endParaRPr lang="fr-FR" dirty="0"/>
          </a:p>
        </p:txBody>
      </p:sp>
    </p:spTree>
    <p:extLst>
      <p:ext uri="{BB962C8B-B14F-4D97-AF65-F5344CB8AC3E}">
        <p14:creationId xmlns:p14="http://schemas.microsoft.com/office/powerpoint/2010/main" val="82780174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check si tous les fichiers ont l’extension .jpeg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verifier si au moins 1 personne a eu plus de 18 (retourne 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a:ln>
                  <a:noFill/>
                </a:ln>
                <a:solidFill>
                  <a:srgbClr val="C792EA"/>
                </a:solidFill>
                <a:effectLst/>
                <a:latin typeface="JetBrains Mono"/>
              </a:rPr>
              <a:t>import </a:t>
            </a:r>
            <a:r>
              <a:rPr kumimoji="0" lang="fr-FR" altLang="fr-FR" sz="1800" b="0" i="0" u="none" strike="noStrike" cap="none" normalizeH="0" baseline="0">
                <a:ln>
                  <a:noFill/>
                </a:ln>
                <a:solidFill>
                  <a:srgbClr val="C3CEE3"/>
                </a:solidFill>
                <a:effectLst/>
                <a:latin typeface="JetBrains Mono"/>
              </a:rPr>
              <a:t>math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sqrt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16</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r>
              <a:rPr lang="fr-FR"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147</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you destructure nums and you pass one value for each parameter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40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total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the * is to unpack into the 4 values provided in arguments, and pass them as individual value to </a:t>
            </a:r>
            <a:r>
              <a:rPr kumimoji="0" lang="fr-FR" altLang="fr-FR" sz="1050" b="0" i="1" u="none" strike="noStrike" cap="none" normalizeH="0" baseline="0" dirty="0" err="1">
                <a:ln>
                  <a:noFill/>
                </a:ln>
                <a:solidFill>
                  <a:srgbClr val="717CB4"/>
                </a:solidFill>
                <a:effectLst/>
                <a:latin typeface="JetBrains Mono"/>
              </a:rPr>
              <a:t>function</a:t>
            </a:r>
            <a:r>
              <a:rPr kumimoji="0" lang="fr-FR" altLang="fr-FR" sz="1050" b="0" i="1" u="none" strike="noStrike" cap="none" normalizeH="0" baseline="0" dirty="0">
                <a:ln>
                  <a:noFill/>
                </a:ln>
                <a:solidFill>
                  <a:srgbClr val="717CB4"/>
                </a:solidFill>
                <a:effectLst/>
                <a:latin typeface="JetBrains Mono"/>
              </a:rPr>
              <a:t> multiply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 valid operator provided to apply()."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5266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Other possibility: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413699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149</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imagine these users are coming from a database...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rolf</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tecladoisawesome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youaretoo</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1st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2nd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unpack the dictionnary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016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150</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534398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C3CEE3"/>
                </a:solidFill>
                <a:effectLst/>
                <a:latin typeface="JetBrains Mono"/>
              </a:rPr>
              <a:t>st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C3CEE3"/>
                </a:solidFill>
                <a:effectLst/>
                <a:latin typeface="JetBrains Mono"/>
              </a:rPr>
              <a:t>nd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this syntax name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age are treated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keys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the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C3CEE3"/>
                </a:solidFill>
                <a:effectLst/>
                <a:latin typeface="JetBrains Mono"/>
              </a:rPr>
              <a:t>rd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C3CEE3"/>
                </a:solidFill>
                <a:effectLst/>
                <a:latin typeface="JetBrains Mono"/>
              </a:rPr>
              <a:t>th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print_nicely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Bob</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25</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0919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2096690244"/>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Integers</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Tuples</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162</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IndexError</a:t>
            </a:r>
          </a:p>
          <a:p>
            <a:pPr marL="285750" indent="-285750">
              <a:buFont typeface="Arial" panose="020B0604020202020204" pitchFamily="34" charset="0"/>
              <a:buChar char="•"/>
            </a:pPr>
            <a:r>
              <a:rPr lang="en-US" dirty="0"/>
              <a:t>KeyError</a:t>
            </a:r>
          </a:p>
          <a:p>
            <a:pPr marL="285750" indent="-285750">
              <a:buFont typeface="Arial" panose="020B0604020202020204" pitchFamily="34" charset="0"/>
              <a:buChar char="•"/>
            </a:pPr>
            <a:r>
              <a:rPr lang="en-US" dirty="0"/>
              <a:t>NameError</a:t>
            </a:r>
          </a:p>
          <a:p>
            <a:pPr marL="285750" indent="-285750">
              <a:buFont typeface="Arial" panose="020B0604020202020204" pitchFamily="34" charset="0"/>
              <a:buChar char="•"/>
            </a:pPr>
            <a:r>
              <a:rPr lang="en-US" dirty="0"/>
              <a:t>AttributeError</a:t>
            </a:r>
          </a:p>
          <a:p>
            <a:pPr marL="285750" indent="-285750">
              <a:buFont typeface="Arial" panose="020B0604020202020204" pitchFamily="34" charset="0"/>
              <a:buChar char="•"/>
            </a:pPr>
            <a:r>
              <a:rPr lang="en-US" dirty="0"/>
              <a:t>NotImplementedError</a:t>
            </a:r>
          </a:p>
          <a:p>
            <a:pPr marL="285750" indent="-285750">
              <a:buFont typeface="Arial" panose="020B0604020202020204" pitchFamily="34" charset="0"/>
              <a:buChar char="•"/>
            </a:pPr>
            <a:r>
              <a:rPr lang="en-US" dirty="0"/>
              <a:t>RuntimeError</a:t>
            </a:r>
          </a:p>
          <a:p>
            <a:pPr marL="285750" indent="-285750">
              <a:buFont typeface="Arial" panose="020B0604020202020204" pitchFamily="34" charset="0"/>
              <a:buChar char="•"/>
            </a:pPr>
            <a:r>
              <a:rPr lang="en-US" dirty="0"/>
              <a:t>SyntaxError</a:t>
            </a:r>
          </a:p>
          <a:p>
            <a:pPr marL="285750" indent="-285750">
              <a:buFont typeface="Arial" panose="020B0604020202020204" pitchFamily="34" charset="0"/>
              <a:buChar char="•"/>
            </a:pPr>
            <a:r>
              <a:rPr lang="en-US" dirty="0"/>
              <a:t>IndentationError</a:t>
            </a:r>
          </a:p>
          <a:p>
            <a:pPr marL="285750" indent="-285750">
              <a:buFont typeface="Arial" panose="020B0604020202020204" pitchFamily="34" charset="0"/>
              <a:buChar char="•"/>
            </a:pPr>
            <a:r>
              <a:rPr lang="en-US" dirty="0"/>
              <a:t>TabError</a:t>
            </a:r>
          </a:p>
          <a:p>
            <a:pPr marL="285750" indent="-285750">
              <a:buFont typeface="Arial" panose="020B0604020202020204" pitchFamily="34" charset="0"/>
              <a:buChar char="•"/>
            </a:pPr>
            <a:r>
              <a:rPr lang="en-US" dirty="0"/>
              <a:t>TypeError</a:t>
            </a:r>
          </a:p>
          <a:p>
            <a:pPr marL="285750" indent="-285750">
              <a:buFont typeface="Arial" panose="020B0604020202020204" pitchFamily="34" charset="0"/>
              <a:buChar char="•"/>
            </a:pPr>
            <a:r>
              <a:rPr lang="en-US" dirty="0"/>
              <a:t>ValueError</a:t>
            </a:r>
          </a:p>
          <a:p>
            <a:pPr marL="285750" indent="-285750">
              <a:buFont typeface="Arial" panose="020B0604020202020204" pitchFamily="34" charset="0"/>
              <a:buChar char="•"/>
            </a:pPr>
            <a:r>
              <a:rPr lang="en-US" dirty="0"/>
              <a:t>ImportError</a:t>
            </a:r>
          </a:p>
          <a:p>
            <a:pPr marL="285750" indent="-285750">
              <a:buFont typeface="Arial" panose="020B0604020202020204" pitchFamily="34" charset="0"/>
              <a:buChar char="•"/>
            </a:pPr>
            <a:r>
              <a:rPr lang="en-US" dirty="0"/>
              <a:t>DeprecationWarning</a:t>
            </a:r>
            <a:endParaRPr lang="fr-FR" dirty="0"/>
          </a:p>
        </p:txBody>
      </p:sp>
    </p:spTree>
    <p:extLst>
      <p:ext uri="{BB962C8B-B14F-4D97-AF65-F5344CB8AC3E}">
        <p14:creationId xmlns:p14="http://schemas.microsoft.com/office/powerpoint/2010/main" val="41786107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163</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164</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165</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166</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167</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168</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169</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170</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171</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172</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173</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174</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175</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t>
            </a:r>
            <a:r>
              <a:rPr kumimoji="0" lang="fr-FR" altLang="fr-FR" sz="1000" b="0" i="0" u="none" strike="noStrike" cap="none" normalizeH="0" baseline="0" dirty="0" err="1">
                <a:ln>
                  <a:noFill/>
                </a:ln>
                <a:solidFill>
                  <a:srgbClr val="C3E88D"/>
                </a:solidFill>
                <a:effectLst/>
                <a:latin typeface="JetBrains Mono"/>
              </a:rPr>
              <a:t>add_car</a:t>
            </a:r>
            <a:r>
              <a:rPr kumimoji="0" lang="fr-FR" altLang="fr-FR" sz="1000" b="0" i="0" u="none" strike="noStrike" cap="none" normalizeH="0" baseline="0" dirty="0">
                <a:ln>
                  <a:noFill/>
                </a:ln>
                <a:solidFill>
                  <a:srgbClr val="C3E88D"/>
                </a:solidFill>
                <a:effectLst/>
                <a:latin typeface="JetBrains Mono"/>
              </a:rPr>
              <a:t>`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err="1">
                <a:ln>
                  <a:noFill/>
                </a:ln>
                <a:solidFill>
                  <a:srgbClr val="FF5370"/>
                </a:solidFill>
                <a:effectLst/>
                <a:latin typeface="JetBrains Mono"/>
              </a:rPr>
              <a:t>self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make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err="1">
                <a:ln>
                  <a:noFill/>
                </a:ln>
                <a:solidFill>
                  <a:srgbClr val="FF5370"/>
                </a:solidFill>
                <a:effectLst/>
                <a:latin typeface="JetBrains Mono"/>
              </a:rPr>
              <a:t>self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__class__</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1" u="none" strike="noStrike" cap="none" normalizeH="0" baseline="0" dirty="0" err="1">
                <a:ln>
                  <a:noFill/>
                </a:ln>
                <a:solidFill>
                  <a:srgbClr val="82AAFF"/>
                </a:solidFill>
                <a:effectLst/>
                <a:latin typeface="JetBrains Mono"/>
              </a:rPr>
              <a:t>__name</a:t>
            </a:r>
            <a:r>
              <a:rPr kumimoji="0" lang="fr-FR" altLang="fr-FR" sz="1000" b="0" i="1" u="none" strike="noStrike" cap="none" normalizeH="0" baseline="0" dirty="0">
                <a:ln>
                  <a:noFill/>
                </a:ln>
                <a:solidFill>
                  <a:srgbClr val="82AAFF"/>
                </a:solidFill>
                <a:effectLst/>
                <a:latin typeface="JetBrains Mono"/>
              </a:rPr>
              <a: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ford_garage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ford_garage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a:t>
            </a:r>
            <a:r>
              <a:rPr kumimoji="0" lang="fr-FR" altLang="fr-FR" sz="1000" b="0" i="1" u="none" strike="noStrike" cap="none" normalizeH="0" baseline="0" dirty="0" err="1">
                <a:ln>
                  <a:noFill/>
                </a:ln>
                <a:solidFill>
                  <a:srgbClr val="717CB4"/>
                </a:solidFill>
                <a:effectLst/>
                <a:latin typeface="JetBrains Mono"/>
              </a:rPr>
              <a:t>useful</a:t>
            </a:r>
            <a:r>
              <a:rPr kumimoji="0" lang="fr-FR" altLang="fr-FR" sz="1000" b="0" i="1" u="none" strike="noStrike" cap="none" normalizeH="0" baseline="0" dirty="0">
                <a:ln>
                  <a:noFill/>
                </a:ln>
                <a:solidFill>
                  <a:srgbClr val="717CB4"/>
                </a:solidFill>
                <a:effectLst/>
                <a:latin typeface="JetBrains Mono"/>
              </a:rPr>
              <a:t>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a:t>
            </a:r>
            <a:r>
              <a:rPr kumimoji="0" lang="fr-FR" altLang="fr-FR" sz="1000" b="0" i="0" u="none" strike="noStrike" cap="none" normalizeH="0" baseline="0" dirty="0" err="1">
                <a:ln>
                  <a:noFill/>
                </a:ln>
                <a:solidFill>
                  <a:srgbClr val="C3E88D"/>
                </a:solidFill>
                <a:effectLst/>
                <a:latin typeface="JetBrains Mono"/>
              </a:rPr>
              <a:t>function</a:t>
            </a:r>
            <a:r>
              <a:rPr kumimoji="0" lang="fr-FR" altLang="fr-FR" sz="1000" b="0" i="0" u="none" strike="noStrike" cap="none" normalizeH="0" baseline="0" dirty="0">
                <a:ln>
                  <a:noFill/>
                </a:ln>
                <a:solidFill>
                  <a:srgbClr val="C3E88D"/>
                </a:solidFill>
                <a:effectLst/>
                <a:latin typeface="JetBrains Mono"/>
              </a:rPr>
              <a:t>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forgiveness,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a:t>
            </a:r>
            <a:r>
              <a:rPr kumimoji="0" lang="fr-FR" altLang="fr-FR" sz="900" b="0" i="0" u="none" strike="noStrike" cap="none" normalizeH="0" baseline="0" dirty="0" err="1">
                <a:ln>
                  <a:noFill/>
                </a:ln>
                <a:solidFill>
                  <a:srgbClr val="C3E88D"/>
                </a:solidFill>
                <a:effectLst/>
                <a:latin typeface="JetBrains Mono"/>
              </a:rPr>
              <a:t>function</a:t>
            </a:r>
            <a:r>
              <a:rPr kumimoji="0" lang="fr-FR" altLang="fr-FR" sz="900" b="0" i="0" u="none" strike="noStrike" cap="none" normalizeH="0" baseline="0" dirty="0">
                <a:ln>
                  <a:noFill/>
                </a:ln>
                <a:solidFill>
                  <a:srgbClr val="C3E88D"/>
                </a:solidFill>
                <a:effectLst/>
                <a:latin typeface="JetBrains Mono"/>
              </a:rPr>
              <a:t> (in this case, the `</a:t>
            </a:r>
            <a:r>
              <a:rPr kumimoji="0" lang="fr-FR" altLang="fr-FR" sz="900" b="0" i="0" u="none" strike="noStrike" cap="none" normalizeH="0" baseline="0" dirty="0" err="1">
                <a:ln>
                  <a:noFill/>
                </a:ln>
                <a:solidFill>
                  <a:srgbClr val="C3E88D"/>
                </a:solidFill>
                <a:effectLst/>
                <a:latin typeface="JetBrains Mono"/>
              </a:rPr>
              <a:t>add_car</a:t>
            </a:r>
            <a:r>
              <a:rPr kumimoji="0" lang="fr-FR" altLang="fr-FR" sz="900" b="0" i="0" u="none" strike="noStrike" cap="none" normalizeH="0" baseline="0" dirty="0">
                <a:ln>
                  <a:noFill/>
                </a:ln>
                <a:solidFill>
                  <a:srgbClr val="C3E88D"/>
                </a:solidFill>
                <a:effectLst/>
                <a:latin typeface="JetBrains Mono"/>
              </a:rPr>
              <a:t>()`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a:t>
            </a:r>
            <a:r>
              <a:rPr kumimoji="0" lang="fr-FR" altLang="fr-FR" sz="900" b="0" i="0" u="none" strike="noStrike" cap="none" normalizeH="0" baseline="0" dirty="0" err="1">
                <a:ln>
                  <a:noFill/>
                </a:ln>
                <a:solidFill>
                  <a:srgbClr val="C3E88D"/>
                </a:solidFill>
                <a:effectLst/>
                <a:latin typeface="JetBrains Mono"/>
              </a:rPr>
              <a:t>can_call_function</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call_function</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say_error_happened</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a:t>
            </a:r>
            <a:r>
              <a:rPr kumimoji="0" lang="fr-FR" altLang="fr-FR" sz="900" b="0" i="0" u="none" strike="noStrike" cap="none" normalizeH="0" baseline="0" dirty="0" err="1">
                <a:ln>
                  <a:noFill/>
                </a:ln>
                <a:solidFill>
                  <a:srgbClr val="C3E88D"/>
                </a:solidFill>
                <a:effectLst/>
                <a:latin typeface="JetBrains Mono"/>
              </a:rPr>
              <a:t>can_call_function</a:t>
            </a:r>
            <a:r>
              <a:rPr kumimoji="0" lang="fr-FR" altLang="fr-FR" sz="900" b="0" i="0" u="none" strike="noStrike" cap="none" normalizeH="0" baseline="0" dirty="0">
                <a:ln>
                  <a:noFill/>
                </a:ln>
                <a:solidFill>
                  <a:srgbClr val="C3E88D"/>
                </a:solidFill>
                <a:effectLst/>
                <a:latin typeface="JetBrains Mono"/>
              </a:rPr>
              <a:t>()`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forgiveness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a:t>
            </a:r>
            <a:r>
              <a:rPr kumimoji="0" lang="fr-FR" altLang="fr-FR" sz="900" b="0" i="0" u="none" strike="noStrike" cap="none" normalizeH="0" baseline="0" dirty="0" err="1">
                <a:ln>
                  <a:noFill/>
                </a:ln>
                <a:solidFill>
                  <a:srgbClr val="C3E88D"/>
                </a:solidFill>
                <a:effectLst/>
                <a:latin typeface="JetBrains Mono"/>
              </a:rPr>
              <a:t>call_function</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t>
            </a:r>
            <a:r>
              <a:rPr kumimoji="0" lang="fr-FR" altLang="fr-FR" sz="900" b="0" i="0" u="none" strike="noStrike" cap="none" normalizeH="0" baseline="0" dirty="0" err="1">
                <a:ln>
                  <a:noFill/>
                </a:ln>
                <a:solidFill>
                  <a:srgbClr val="C3E88D"/>
                </a:solidFill>
                <a:effectLst/>
                <a:latin typeface="JetBrains Mono"/>
              </a:rPr>
              <a:t>add_car</a:t>
            </a:r>
            <a:r>
              <a:rPr kumimoji="0" lang="fr-FR" altLang="fr-FR" sz="900" b="0" i="0" u="none" strike="noStrike" cap="none" normalizeH="0" baseline="0" dirty="0">
                <a:ln>
                  <a:noFill/>
                </a:ln>
                <a:solidFill>
                  <a:srgbClr val="C3E88D"/>
                </a:solidFill>
                <a:effectLst/>
                <a:latin typeface="JetBrains Mono"/>
              </a:rPr>
              <a:t>()`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err="1">
                <a:ln>
                  <a:noFill/>
                </a:ln>
                <a:solidFill>
                  <a:srgbClr val="F78C6C"/>
                </a:solidFill>
                <a:effectLst/>
                <a:latin typeface="JetBrains Mono"/>
              </a:rPr>
              <a:t>car</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__class__</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1" u="none" strike="noStrike" cap="none" normalizeH="0" baseline="0" dirty="0" err="1">
                <a:ln>
                  <a:noFill/>
                </a:ln>
                <a:solidFill>
                  <a:srgbClr val="82AAFF"/>
                </a:solidFill>
                <a:effectLst/>
                <a:latin typeface="JetBrains Mono"/>
              </a:rPr>
              <a:t>__name</a:t>
            </a:r>
            <a:r>
              <a:rPr kumimoji="0" lang="fr-FR" altLang="fr-FR" sz="900" b="0" i="1" u="none" strike="noStrike" cap="none" normalizeH="0" baseline="0" dirty="0">
                <a:ln>
                  <a:noFill/>
                </a:ln>
                <a:solidFill>
                  <a:srgbClr val="82AAFF"/>
                </a:solidFill>
                <a:effectLst/>
                <a:latin typeface="JetBrains Mono"/>
              </a:rPr>
              <a:t>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t>
            </a:r>
            <a:r>
              <a:rPr kumimoji="0" lang="fr-FR" altLang="fr-FR" sz="900" b="0" i="0" u="none" strike="noStrike" cap="none" normalizeH="0" baseline="0" dirty="0" err="1">
                <a:ln>
                  <a:noFill/>
                </a:ln>
                <a:solidFill>
                  <a:srgbClr val="C3E88D"/>
                </a:solidFill>
                <a:effectLst/>
                <a:latin typeface="JetBrains Mono"/>
              </a:rPr>
              <a:t>add_car</a:t>
            </a:r>
            <a:r>
              <a:rPr kumimoji="0" lang="fr-FR" altLang="fr-FR" sz="900" b="0" i="0" u="none" strike="noStrike" cap="none" normalizeH="0" baseline="0" dirty="0">
                <a:ln>
                  <a:noFill/>
                </a:ln>
                <a:solidFill>
                  <a:srgbClr val="C3E88D"/>
                </a:solidFill>
                <a:effectLst/>
                <a:latin typeface="JetBrains Mono"/>
              </a:rPr>
              <a:t>()`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a:t>
            </a:r>
            <a:r>
              <a:rPr kumimoji="0" lang="fr-FR" altLang="fr-FR" sz="900" b="0" i="0" u="none" strike="noStrike" cap="none" normalizeH="0" baseline="0" dirty="0" err="1">
                <a:ln>
                  <a:noFill/>
                </a:ln>
                <a:solidFill>
                  <a:srgbClr val="C3E88D"/>
                </a:solidFill>
                <a:effectLst/>
                <a:latin typeface="JetBrains Mono"/>
              </a:rPr>
              <a:t>useful</a:t>
            </a:r>
            <a:r>
              <a:rPr kumimoji="0" lang="fr-FR" altLang="fr-FR" sz="900" b="0" i="0" u="none" strike="noStrike" cap="none" normalizeH="0" baseline="0" dirty="0">
                <a:ln>
                  <a:noFill/>
                </a:ln>
                <a:solidFill>
                  <a:srgbClr val="C3E88D"/>
                </a:solidFill>
                <a:effectLst/>
                <a:latin typeface="JetBrains Mono"/>
              </a:rPr>
              <a:t>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err="1">
                <a:ln>
                  <a:noFill/>
                </a:ln>
                <a:solidFill>
                  <a:srgbClr val="C3E88D"/>
                </a:solidFill>
                <a:effectLst/>
                <a:latin typeface="JetBrains Mono"/>
              </a:rPr>
              <a:t>f"Your</a:t>
            </a:r>
            <a:r>
              <a:rPr kumimoji="0" lang="fr-FR" altLang="fr-FR" sz="900" b="0" i="0" u="none" strike="noStrike" cap="none" normalizeH="0" baseline="0" dirty="0">
                <a:ln>
                  <a:noFill/>
                </a:ln>
                <a:solidFill>
                  <a:srgbClr val="C3E88D"/>
                </a:solidFill>
                <a:effectLst/>
                <a:latin typeface="JetBrains Mono"/>
              </a:rPr>
              <a:t>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a:t>
            </a:r>
            <a:r>
              <a:rPr kumimoji="0" lang="fr-FR" altLang="fr-FR" sz="900" b="0" i="0" u="none" strike="noStrike" cap="none" normalizeH="0" baseline="0" dirty="0" err="1">
                <a:ln>
                  <a:noFill/>
                </a:ln>
                <a:solidFill>
                  <a:srgbClr val="C3E88D"/>
                </a:solidFill>
                <a:effectLst/>
                <a:latin typeface="JetBrains Mono"/>
              </a:rPr>
              <a:t>function</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184</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i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if not </a:t>
            </a:r>
            <a:r>
              <a:rPr kumimoji="0" lang="fr-FR" altLang="fr-FR" sz="1800" b="0" i="1" u="none" strike="noStrike" cap="none" normalizeH="0" baseline="0" dirty="0">
                <a:ln>
                  <a:noFill/>
                </a:ln>
                <a:solidFill>
                  <a:srgbClr val="82AAFF"/>
                </a:solidFill>
                <a:effectLst/>
                <a:latin typeface="JetBrains Mono"/>
              </a:rPr>
              <a:t>str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isdigit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remove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totale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0</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à essayer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qui sera exécuté en cas d'erreur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On essaye de convertir l'année en entier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annee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"Erreur lors de la conversion de l'année."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resultat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numerateur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denominateur</a:t>
            </a: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NameError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n'a pas été définie."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TypeError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ZeroDivisionError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denominateur est égale à 0."</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de test</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"Voici l'erreur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si il n’y a pas d’erreur</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26297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5</a:t>
            </a:r>
            <a:br>
              <a:rPr kumimoji="0" lang="fr-FR" altLang="fr-FR" sz="1400" b="0" i="0" u="none" strike="noStrike" cap="none" normalizeH="0" baseline="0" dirty="0">
                <a:ln>
                  <a:noFill/>
                </a:ln>
                <a:solidFill>
                  <a:srgbClr val="F78C6C"/>
                </a:solidFill>
                <a:effectLst/>
                <a:latin typeface="JetBrains Mono"/>
              </a:rPr>
            </a:br>
            <a:r>
              <a:rPr kumimoji="0" lang="fr-FR" altLang="fr-FR" sz="1400" b="0" i="0" u="none" strike="noStrike" cap="none" normalizeH="0" baseline="0" dirty="0">
                <a:ln>
                  <a:noFill/>
                </a:ln>
                <a:solidFill>
                  <a:srgbClr val="C3CEE3"/>
                </a:solidFill>
                <a:effectLst/>
                <a:latin typeface="JetBrains Mono"/>
              </a:rPr>
              <a:t>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3</a:t>
            </a:r>
            <a:br>
              <a:rPr kumimoji="0" lang="fr-FR" altLang="fr-FR" sz="1400" b="0" i="0" u="none" strike="noStrike" cap="none" normalizeH="0" baseline="0" dirty="0">
                <a:ln>
                  <a:noFill/>
                </a:ln>
                <a:solidFill>
                  <a:srgbClr val="F78C6C"/>
                </a:solidFill>
                <a:effectLst/>
                <a:latin typeface="JetBrains Mono"/>
              </a:rPr>
            </a:br>
            <a:br>
              <a:rPr kumimoji="0" lang="fr-FR" altLang="fr-FR" sz="1400" b="0" i="0" u="none" strike="noStrike" cap="none" normalizeH="0" baseline="0" dirty="0">
                <a:ln>
                  <a:noFill/>
                </a:ln>
                <a:solidFill>
                  <a:srgbClr val="F78C6C"/>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a:t>
            </a:r>
            <a:r>
              <a:rPr kumimoji="0" lang="fr-FR" altLang="fr-FR" sz="1400" b="0" i="0" u="none" strike="noStrike" cap="none" normalizeH="0" baseline="0" dirty="0" err="1">
                <a:ln>
                  <a:noFill/>
                </a:ln>
                <a:solidFill>
                  <a:srgbClr val="C3E88D"/>
                </a:solidFill>
                <a:effectLst/>
                <a:latin typeface="JetBrains Mono"/>
              </a:rPr>
              <a:t>zero</a:t>
            </a:r>
            <a:r>
              <a:rPr kumimoji="0" lang="fr-FR" altLang="fr-FR" sz="1400" b="0" i="0" u="none" strike="noStrike" cap="none" normalizeH="0" baseline="0" dirty="0">
                <a:ln>
                  <a:noFill/>
                </a:ln>
                <a:solidFill>
                  <a:srgbClr val="C3E88D"/>
                </a:solidFill>
                <a:effectLst/>
                <a:latin typeface="JetBrains Mono"/>
              </a:rPr>
              <a:t>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resultat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a:t>
            </a:r>
            <a:r>
              <a:rPr kumimoji="0" lang="fr-FR" altLang="fr-FR" sz="1400" b="0" i="0" u="none" strike="noStrike" cap="none" normalizeH="0" baseline="0" dirty="0" err="1">
                <a:ln>
                  <a:noFill/>
                </a:ln>
                <a:solidFill>
                  <a:srgbClr val="C3E88D"/>
                </a:solidFill>
                <a:effectLst/>
                <a:latin typeface="JetBrains Mono"/>
              </a:rPr>
              <a:t>zero</a:t>
            </a:r>
            <a:r>
              <a:rPr kumimoji="0" lang="fr-FR" altLang="fr-FR" sz="1400" b="0" i="0" u="none" strike="noStrike" cap="none" normalizeH="0" baseline="0" dirty="0">
                <a:ln>
                  <a:noFill/>
                </a:ln>
                <a:solidFill>
                  <a:srgbClr val="C3E88D"/>
                </a:solidFill>
                <a:effectLst/>
                <a:latin typeface="JetBrains Mono"/>
              </a:rPr>
              <a:t>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"Fin du bloc."</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33965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try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with </a:t>
            </a:r>
            <a:r>
              <a:rPr kumimoji="0" lang="fr-FR" altLang="fr-FR" sz="1200" b="0" i="1" u="none" strike="noStrike" cap="none" normalizeH="0" baseline="0" dirty="0">
                <a:ln>
                  <a:noFill/>
                </a:ln>
                <a:solidFill>
                  <a:srgbClr val="82AAFF"/>
                </a:solidFill>
                <a:effectLst/>
                <a:latin typeface="JetBrains Mono"/>
              </a:rPr>
              <a:t>open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"DataStructures.py"</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"File opened."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xfactor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except </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ValueError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ZeroDivisionError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"You didn't enter a valid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 exceptions were thrown."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finally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close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"Execution continues"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The with statement"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Raising Exceptions"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calculate_xfactor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ValueError  </a:t>
            </a:r>
            <a:r>
              <a:rPr kumimoji="0" lang="fr-FR" altLang="fr-FR" sz="1200" b="0" i="1" u="none" strike="noStrike" cap="none" normalizeH="0" baseline="0" dirty="0">
                <a:ln>
                  <a:noFill/>
                </a:ln>
                <a:solidFill>
                  <a:srgbClr val="717CB4"/>
                </a:solidFill>
                <a:effectLst/>
                <a:latin typeface="JetBrains Mono"/>
              </a:rPr>
              <a:t># go to google and look for python3 built-in exception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age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1</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0" u="none" strike="noStrike" cap="none" normalizeH="0" baseline="0" dirty="0">
                <a:ln>
                  <a:noFill/>
                </a:ln>
                <a:solidFill>
                  <a:srgbClr val="C3E88D"/>
                </a:solidFill>
                <a:effectLst/>
                <a:latin typeface="JetBrains Mono"/>
              </a:rPr>
              <a:t>"&lt;stdin&gt;"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line </a:t>
            </a:r>
            <a:r>
              <a:rPr kumimoji="0" lang="fr-FR" altLang="fr-FR" sz="1800" b="0" i="0" u="none" strike="noStrike" cap="none" normalizeH="0" baseline="0" dirty="0">
                <a:ln>
                  <a:noFill/>
                </a:ln>
                <a:solidFill>
                  <a:srgbClr val="F78C6C"/>
                </a:solidFill>
                <a:effectLst/>
                <a:latin typeface="JetBrains Mono"/>
              </a:rPr>
              <a:t>3</a:t>
            </a:r>
            <a:br>
              <a:rPr kumimoji="0" lang="fr-FR" altLang="fr-FR" sz="1800" b="0" i="0" u="none" strike="noStrike" cap="none" normalizeH="0" baseline="0" dirty="0">
                <a:ln>
                  <a:noFill/>
                </a:ln>
                <a:solidFill>
                  <a:srgbClr val="F78C6C"/>
                </a:solidFill>
                <a:effectLst/>
                <a:latin typeface="JetBrains Mono"/>
              </a:rPr>
            </a:b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F78C6C"/>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SyntaxError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FCB6B"/>
                </a:solidFill>
                <a:effectLst/>
                <a:latin typeface="JetBrains Mono"/>
              </a:rPr>
              <a:t>invalid </a:t>
            </a:r>
            <a:r>
              <a:rPr kumimoji="0" lang="fr-FR" altLang="fr-FR" sz="1800" b="0" i="0" u="none" strike="noStrike" cap="none" normalizeH="0" baseline="0" dirty="0">
                <a:ln>
                  <a:noFill/>
                </a:ln>
                <a:solidFill>
                  <a:srgbClr val="C3CEE3"/>
                </a:solidFill>
                <a:effectLst/>
                <a:latin typeface="JetBrains Mono"/>
              </a:rPr>
              <a:t>syntax</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Test d'instruction(s)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Rien ne doit se passer en cas d'erreur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204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overrideClrMapping bg1="lt1" tx1="dk1" bg2="lt2" tx2="dk2" accent1="accent1" accent2="accent2" accent3="accent3" accent4="accent4" accent5="accent5" accent6="accent6" hlink="hlink" folHlink="folHlink"/>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a:t>
            </a:r>
            <a:r>
              <a:rPr lang="fr-FR" altLang="fr-FR" sz="1400" dirty="0" err="1"/>
              <a:t>defining</a:t>
            </a:r>
            <a:r>
              <a:rPr lang="fr-FR" altLang="fr-FR" sz="1400" dirty="0"/>
              <a:t>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a:t>
            </a:r>
            <a:r>
              <a:rPr lang="fr-FR" altLang="fr-FR" sz="1400" dirty="0" err="1"/>
              <a:t>defining</a:t>
            </a:r>
            <a:r>
              <a:rPr lang="fr-FR" altLang="fr-FR" sz="1400" dirty="0"/>
              <a:t>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208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251892010"/>
      </p:ext>
    </p:extLst>
  </p:cSld>
  <p:clrMapOvr>
    <a:overrideClrMapping bg1="lt1" tx1="dk1" bg2="lt2" tx2="dk2" accent1="accent1" accent2="accent2" accent3="accent3" accent4="accent4" accent5="accent5" accent6="accent6" hlink="hlink" folHlink="folHlink"/>
  </p:clrMapOvr>
</p:sld>
</file>

<file path=ppt/slides/slide20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209</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Tree>
    <p:extLst>
      <p:ext uri="{BB962C8B-B14F-4D97-AF65-F5344CB8AC3E}">
        <p14:creationId xmlns:p14="http://schemas.microsoft.com/office/powerpoint/2010/main" val="4004274460"/>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210</a:t>
            </a:fld>
            <a:endParaRPr lang="fr-FR" dirty="0"/>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3"/>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overrideClrMapping bg1="lt1" tx1="dk1" bg2="lt2" tx2="dk2" accent1="accent1" accent2="accent2" accent3="accent3" accent4="accent4" accent5="accent5" accent6="accent6" hlink="hlink" folHlink="folHlink"/>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pPr/>
              <a:t>211</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213</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2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214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216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a:gradFill>
            <a:gsLst>
              <a:gs pos="0">
                <a:schemeClr val="bg1">
                  <a:lumMod val="95000"/>
                </a:schemeClr>
              </a:gs>
              <a:gs pos="100000">
                <a:srgbClr val="7030A0"/>
              </a:gs>
            </a:gsLst>
            <a:lin ang="5400000" scaled="1"/>
          </a:gradFill>
        </p:spPr>
        <p:txBody>
          <a:bodyPr vert="horz" lIns="91440" tIns="45720" rIns="91440" bIns="45720" rtlCol="0">
            <a:normAutofit/>
          </a:bodyPr>
          <a:lstStyle/>
          <a:p>
            <a:pPr>
              <a:spcBef>
                <a:spcPts val="1000"/>
              </a:spcBef>
              <a:buFont typeface="Arial" panose="020B0604020202020204" pitchFamily="34" charset="0"/>
            </a:pPr>
            <a:r>
              <a:rPr lang="fr-FR" altLang="fr-FR" sz="2800" dirty="0">
                <a:latin typeface="+mn-lt"/>
                <a:ea typeface="+mn-ea"/>
                <a:cs typeface="+mn-cs"/>
              </a:rPr>
              <a:t>Suppression d’ élément d’une listes[] 7/19</a:t>
            </a: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a:t>
            </a:r>
            <a:r>
              <a:rPr lang="fr-FR" sz="1600" dirty="0" err="1">
                <a:solidFill>
                  <a:schemeClr val="bg1"/>
                </a:solidFill>
              </a:rPr>
              <a:t>function</a:t>
            </a:r>
            <a:r>
              <a:rPr lang="fr-FR" sz="1600" dirty="0">
                <a:solidFill>
                  <a:schemeClr val="bg1"/>
                </a:solidFill>
              </a:rPr>
              <a:t>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221</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223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overrideClrMapping bg1="lt1" tx1="dk1" bg2="lt2" tx2="dk2" accent1="accent1" accent2="accent2" accent3="accent3" accent4="accent4" accent5="accent5" accent6="accent6" hlink="hlink" folHlink="folHlink"/>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a:t>
            </a:r>
            <a:r>
              <a:rPr lang="fr-FR" sz="1400" dirty="0" err="1">
                <a:solidFill>
                  <a:schemeClr val="bg1"/>
                </a:solidFill>
              </a:rPr>
              <a:t>sys.stdout</a:t>
            </a:r>
            <a:r>
              <a:rPr lang="fr-FR" sz="1400" dirty="0">
                <a:solidFill>
                  <a:schemeClr val="bg1"/>
                </a:solidFill>
              </a:rPr>
              <a: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227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err="1">
                <a:solidFill>
                  <a:schemeClr val="bg1"/>
                </a:solidFill>
              </a:rPr>
              <a:t>liste_des_parametres</a:t>
            </a:r>
            <a:r>
              <a:rPr lang="fr-FR" sz="1200" dirty="0">
                <a:solidFill>
                  <a:schemeClr val="bg1"/>
                </a:solidFill>
              </a:rPr>
              <a:t> = [1, 4, 9, 16, 25, 36]</a:t>
            </a:r>
          </a:p>
          <a:p>
            <a:r>
              <a:rPr lang="fr-FR" sz="1200" dirty="0">
                <a:solidFill>
                  <a:schemeClr val="bg1"/>
                </a:solidFill>
              </a:rPr>
              <a:t>print(*</a:t>
            </a:r>
            <a:r>
              <a:rPr lang="fr-FR" sz="1200" dirty="0" err="1">
                <a:solidFill>
                  <a:schemeClr val="bg1"/>
                </a:solidFill>
              </a:rPr>
              <a:t>liste_des_parametres</a:t>
            </a:r>
            <a:r>
              <a:rPr lang="fr-FR" sz="1200" dirty="0">
                <a:solidFill>
                  <a:schemeClr val="bg1"/>
                </a:solidFill>
              </a:rPr>
              <a:t>)</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2E214158-2341-432E-BB09-BF5F8E3205DE}"/>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Python Slices</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356637975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58E08E4-E1EC-47B4-AE4F-A16F01796C40}"/>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231</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9768822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02D7C43-DC1E-4D53-ADDF-939C7D51D53F}"/>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232</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103690243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Autofit/>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236</a:t>
            </a:fld>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defPPr>
              <a:defRPr lang="fr-FR"/>
            </a:defPPr>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3638761175"/>
      </p:ext>
    </p:extLst>
  </p:cSld>
  <p:clrMapOvr>
    <a:overrideClrMapping bg1="lt1" tx1="dk1" bg2="lt2" tx2="dk2" accent1="accent1" accent2="accent2" accent3="accent3" accent4="accent4" accent5="accent5" accent6="accent6" hlink="hlink" folHlink="folHlink"/>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238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3"/>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overrideClrMapping bg1="lt1" tx1="dk1" bg2="lt2" tx2="dk2" accent1="accent1" accent2="accent2" accent3="accent3" accent4="accent4" accent5="accent5" accent6="accent6" hlink="hlink" folHlink="folHlink"/>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241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4220248225"/>
      </p:ext>
    </p:extLst>
  </p:cSld>
  <p:clrMapOvr>
    <a:overrideClrMapping bg1="lt1" tx1="dk1" bg2="lt2" tx2="dk2" accent1="accent1" accent2="accent2" accent3="accent3" accent4="accent4" accent5="accent5" accent6="accent6" hlink="hlink" folHlink="folHlink"/>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3839" y="24648"/>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246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a:t>
            </a:r>
            <a:r>
              <a:rPr lang="fr-FR" sz="1400" dirty="0" err="1">
                <a:solidFill>
                  <a:schemeClr val="bg1"/>
                </a:solidFill>
              </a:rPr>
              <a:t>function</a:t>
            </a:r>
            <a:r>
              <a:rPr lang="fr-FR" sz="1400" dirty="0">
                <a:solidFill>
                  <a:schemeClr val="bg1"/>
                </a:solidFill>
              </a:rPr>
              <a:t>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a:t>
            </a:r>
            <a:r>
              <a:rPr lang="fr-FR" sz="1400" dirty="0" err="1"/>
              <a:t>function</a:t>
            </a:r>
            <a:r>
              <a:rPr lang="fr-FR" sz="1400" dirty="0"/>
              <a:t>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overrideClrMapping bg1="lt1" tx1="dk1" bg2="lt2" tx2="dk2" accent1="accent1" accent2="accent2" accent3="accent3" accent4="accent4" accent5="accent5" accent6="accent6" hlink="hlink" folHlink="folHlink"/>
  </p:clrMapOvr>
</p:sld>
</file>

<file path=ppt/slides/slide2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247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overrideClrMapping bg1="lt1" tx1="dk1" bg2="lt2" tx2="dk2" accent1="accent1" accent2="accent2" accent3="accent3" accent4="accent4" accent5="accent5" accent6="accent6" hlink="hlink" folHlink="folHlink"/>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a:t>
            </a:r>
            <a:r>
              <a:rPr lang="fr-FR" sz="1200" dirty="0">
                <a:solidFill>
                  <a:schemeClr val="accent5">
                    <a:lumMod val="40000"/>
                    <a:lumOff val="60000"/>
                  </a:schemeClr>
                </a:solidFill>
              </a:rPr>
              <a:t>= {</a:t>
            </a:r>
            <a:r>
              <a:rPr lang="fr-FR" sz="1200" dirty="0">
                <a:solidFill>
                  <a:schemeClr val="accent6"/>
                </a:solidFill>
              </a:rPr>
              <a:t>"pommes"</a:t>
            </a:r>
            <a:r>
              <a:rPr lang="fr-FR" sz="1200" dirty="0">
                <a:solidFill>
                  <a:schemeClr val="accent5">
                    <a:lumMod val="40000"/>
                    <a:lumOff val="60000"/>
                  </a:schemeClr>
                </a:solidFill>
              </a:rPr>
              <a:t>:</a:t>
            </a:r>
            <a:r>
              <a:rPr lang="fr-FR" sz="1200" dirty="0">
                <a:solidFill>
                  <a:schemeClr val="accent2"/>
                </a:solidFill>
              </a:rPr>
              <a:t>21</a:t>
            </a:r>
            <a:r>
              <a:rPr lang="fr-FR" sz="1200" dirty="0">
                <a:solidFill>
                  <a:schemeClr val="bg1"/>
                </a:solidFill>
              </a:rPr>
              <a:t>, </a:t>
            </a:r>
            <a:r>
              <a:rPr lang="fr-FR" sz="1200" dirty="0">
                <a:solidFill>
                  <a:schemeClr val="accent6"/>
                </a:solidFill>
              </a:rPr>
              <a:t>"melons"</a:t>
            </a:r>
            <a:r>
              <a:rPr lang="fr-FR" sz="1200" dirty="0">
                <a:solidFill>
                  <a:schemeClr val="accent5">
                    <a:lumMod val="40000"/>
                    <a:lumOff val="60000"/>
                  </a:schemeClr>
                </a:solidFill>
              </a:rPr>
              <a:t>:</a:t>
            </a:r>
            <a:r>
              <a:rPr lang="fr-FR" sz="1200" dirty="0">
                <a:solidFill>
                  <a:schemeClr val="accent2"/>
                </a:solidFill>
              </a:rPr>
              <a:t>3</a:t>
            </a:r>
            <a:r>
              <a:rPr lang="fr-FR" sz="1200" dirty="0">
                <a:solidFill>
                  <a:schemeClr val="bg1"/>
                </a:solidFill>
              </a:rPr>
              <a:t>, </a:t>
            </a:r>
            <a:r>
              <a:rPr lang="fr-FR" sz="1200" dirty="0">
                <a:solidFill>
                  <a:schemeClr val="accent6"/>
                </a:solidFill>
              </a:rPr>
              <a:t>"poires"</a:t>
            </a:r>
            <a:r>
              <a:rPr lang="fr-FR" sz="1200" dirty="0">
                <a:solidFill>
                  <a:schemeClr val="accent5">
                    <a:lumMod val="40000"/>
                    <a:lumOff val="60000"/>
                  </a:schemeClr>
                </a:solidFill>
              </a:rPr>
              <a:t>:</a:t>
            </a:r>
            <a:r>
              <a:rPr lang="fr-FR" sz="1200" dirty="0">
                <a:solidFill>
                  <a:schemeClr val="accent2"/>
                </a:solidFill>
              </a:rPr>
              <a:t>31</a:t>
            </a:r>
            <a:r>
              <a:rPr lang="fr-FR" sz="1200" dirty="0">
                <a:solidFill>
                  <a:schemeClr val="accent5">
                    <a:lumMod val="40000"/>
                    <a:lumOff val="60000"/>
                  </a:schemeClr>
                </a:solidFill>
              </a:rPr>
              <a:t>}</a:t>
            </a:r>
          </a:p>
          <a:p>
            <a:r>
              <a:rPr lang="fr-FR" sz="1200" dirty="0">
                <a:solidFill>
                  <a:srgbClr val="7030A0"/>
                </a:solidFill>
              </a:rPr>
              <a:t>for</a:t>
            </a:r>
            <a:r>
              <a:rPr lang="fr-FR" sz="1200" dirty="0">
                <a:solidFill>
                  <a:schemeClr val="bg1"/>
                </a:solidFill>
              </a:rPr>
              <a:t> cle, valeur </a:t>
            </a:r>
            <a:r>
              <a:rPr lang="fr-FR" sz="1200" dirty="0">
                <a:solidFill>
                  <a:srgbClr val="7030A0"/>
                </a:solidFill>
              </a:rPr>
              <a:t>in</a:t>
            </a:r>
            <a:r>
              <a:rPr lang="fr-FR" sz="1200" dirty="0">
                <a:solidFill>
                  <a:schemeClr val="bg1"/>
                </a:solidFill>
              </a:rPr>
              <a:t> fruits.</a:t>
            </a:r>
            <a:r>
              <a:rPr lang="fr-FR" sz="1200" dirty="0">
                <a:solidFill>
                  <a:schemeClr val="accent5"/>
                </a:solidFill>
              </a:rPr>
              <a:t>items</a:t>
            </a:r>
            <a:r>
              <a:rPr lang="fr-FR" sz="1200" dirty="0">
                <a:solidFill>
                  <a:schemeClr val="accent5">
                    <a:lumMod val="40000"/>
                    <a:lumOff val="60000"/>
                  </a:schemeClr>
                </a:solidFill>
              </a:rPr>
              <a:t>()</a:t>
            </a:r>
            <a:r>
              <a:rPr lang="fr-FR" sz="1200" dirty="0">
                <a:solidFill>
                  <a:schemeClr val="bg1"/>
                </a:solidFill>
              </a:rPr>
              <a:t>:</a:t>
            </a:r>
          </a:p>
          <a:p>
            <a:r>
              <a:rPr lang="fr-FR" sz="1200" dirty="0">
                <a:solidFill>
                  <a:schemeClr val="bg1"/>
                </a:solidFill>
              </a:rPr>
              <a:t>...     </a:t>
            </a:r>
            <a:r>
              <a:rPr lang="fr-FR" sz="1200" dirty="0">
                <a:solidFill>
                  <a:schemeClr val="accent5"/>
                </a:solidFill>
              </a:rPr>
              <a:t>print(</a:t>
            </a:r>
            <a:r>
              <a:rPr lang="fr-FR" sz="1200" dirty="0">
                <a:solidFill>
                  <a:schemeClr val="accent6"/>
                </a:solidFill>
              </a:rPr>
              <a:t>"La clé {} contient la valeur {}."</a:t>
            </a:r>
            <a:r>
              <a:rPr lang="fr-FR" sz="1200" dirty="0">
                <a:solidFill>
                  <a:schemeClr val="accent5"/>
                </a:solidFill>
              </a:rPr>
              <a:t>.format(</a:t>
            </a:r>
            <a:r>
              <a:rPr lang="fr-FR" sz="1200" dirty="0">
                <a:solidFill>
                  <a:schemeClr val="bg1"/>
                </a:solidFill>
              </a:rPr>
              <a:t>cle, valeur</a:t>
            </a:r>
            <a:r>
              <a:rPr lang="fr-FR" sz="1200" dirty="0">
                <a:solidFill>
                  <a:schemeClr val="accent5"/>
                </a:solidFill>
              </a:rPr>
              <a:t>))</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1938992"/>
          </a:xfrm>
          <a:prstGeom prst="rect">
            <a:avLst/>
          </a:prstGeom>
          <a:solidFill>
            <a:schemeClr val="tx1"/>
          </a:solidFill>
        </p:spPr>
        <p:txBody>
          <a:bodyPr wrap="square" rtlCol="0">
            <a:spAutoFit/>
          </a:bodyPr>
          <a:lstStyle/>
          <a:p>
            <a:r>
              <a:rPr lang="fr-FR" sz="1200" dirty="0">
                <a:solidFill>
                  <a:srgbClr val="7030A0"/>
                </a:solidFill>
              </a:rPr>
              <a:t>def</a:t>
            </a:r>
            <a:r>
              <a:rPr lang="fr-FR" sz="1200" dirty="0">
                <a:solidFill>
                  <a:schemeClr val="bg1"/>
                </a:solidFill>
              </a:rPr>
              <a:t> </a:t>
            </a:r>
            <a:r>
              <a:rPr lang="fr-FR" sz="1200" dirty="0">
                <a:solidFill>
                  <a:schemeClr val="accent5"/>
                </a:solidFill>
              </a:rPr>
              <a:t>fonction_inconnue(</a:t>
            </a:r>
            <a:r>
              <a:rPr lang="fr-FR" sz="1200" dirty="0">
                <a:solidFill>
                  <a:schemeClr val="bg1"/>
                </a:solidFill>
              </a:rPr>
              <a:t>**</a:t>
            </a:r>
            <a:r>
              <a:rPr lang="fr-FR" sz="1200" dirty="0" err="1">
                <a:solidFill>
                  <a:schemeClr val="bg1"/>
                </a:solidFill>
              </a:rPr>
              <a:t>parametres_nommes</a:t>
            </a:r>
            <a:r>
              <a:rPr lang="fr-FR" sz="1200" dirty="0">
                <a:solidFill>
                  <a:schemeClr val="accent5"/>
                </a:solidFill>
              </a:rPr>
              <a:t>)</a:t>
            </a:r>
            <a:r>
              <a:rPr lang="fr-FR" sz="1200" dirty="0">
                <a:solidFill>
                  <a:schemeClr val="bg1"/>
                </a:solidFill>
              </a:rPr>
              <a:t>:</a:t>
            </a:r>
          </a:p>
          <a:p>
            <a:r>
              <a:rPr lang="fr-FR" sz="1200" dirty="0">
                <a:solidFill>
                  <a:schemeClr val="bg1"/>
                </a:solidFill>
              </a:rPr>
              <a:t>     </a:t>
            </a:r>
            <a:r>
              <a:rPr lang="fr-FR" sz="1200" dirty="0">
                <a:solidFill>
                  <a:schemeClr val="accent6"/>
                </a:solidFill>
              </a:rPr>
              <a:t>"""Fonction permettant de voir comment récupérer les paramètres nommés</a:t>
            </a:r>
          </a:p>
          <a:p>
            <a:r>
              <a:rPr lang="fr-FR" sz="1200" dirty="0">
                <a:solidFill>
                  <a:schemeClr val="accent6"/>
                </a:solidFill>
              </a:rPr>
              <a:t>     dans un dictionnaire"""     </a:t>
            </a:r>
          </a:p>
          <a:p>
            <a:r>
              <a:rPr lang="fr-FR" sz="1200" dirty="0">
                <a:solidFill>
                  <a:schemeClr val="bg1"/>
                </a:solidFill>
              </a:rPr>
              <a:t>    </a:t>
            </a:r>
            <a:r>
              <a:rPr lang="fr-FR" sz="1200" dirty="0">
                <a:solidFill>
                  <a:schemeClr val="accent5"/>
                </a:solidFill>
              </a:rPr>
              <a:t>print(</a:t>
            </a:r>
            <a:r>
              <a:rPr lang="fr-FR" sz="1200" dirty="0">
                <a:solidFill>
                  <a:schemeClr val="accent6"/>
                </a:solidFill>
              </a:rPr>
              <a:t>"J'ai reçu en paramètres nommés : {}."</a:t>
            </a:r>
            <a:r>
              <a:rPr lang="fr-FR" sz="1200" dirty="0">
                <a:solidFill>
                  <a:schemeClr val="accent5"/>
                </a:solidFill>
              </a:rPr>
              <a:t>.format(</a:t>
            </a:r>
            <a:r>
              <a:rPr lang="fr-FR" sz="1200" dirty="0" err="1">
                <a:solidFill>
                  <a:schemeClr val="bg1"/>
                </a:solidFill>
              </a:rPr>
              <a:t>parametres_nommes</a:t>
            </a:r>
            <a:r>
              <a:rPr lang="fr-FR" sz="1200" dirty="0">
                <a:solidFill>
                  <a:schemeClr val="accent5"/>
                </a:solidFill>
              </a:rPr>
              <a:t>))</a:t>
            </a:r>
          </a:p>
          <a:p>
            <a:endParaRPr lang="fr-FR" sz="1200" dirty="0">
              <a:solidFill>
                <a:schemeClr val="accent5"/>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bg1"/>
                </a:solidFill>
              </a:rPr>
              <a:t> # Aucun paramètre</a:t>
            </a:r>
          </a:p>
          <a:p>
            <a:r>
              <a:rPr lang="fr-FR" sz="1200" dirty="0">
                <a:solidFill>
                  <a:schemeClr val="bg1"/>
                </a:solidFill>
              </a:rPr>
              <a:t>&gt;&gt;&gt; J'ai reçu en paramètres nommés : {}</a:t>
            </a:r>
          </a:p>
          <a:p>
            <a:endParaRPr lang="fr-FR" sz="1200" dirty="0">
              <a:solidFill>
                <a:schemeClr val="bg1"/>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accent2"/>
                </a:solidFill>
              </a:rPr>
              <a:t>p</a:t>
            </a:r>
            <a:r>
              <a:rPr lang="fr-FR" sz="1200" dirty="0">
                <a:solidFill>
                  <a:schemeClr val="accent5"/>
                </a:solidFill>
              </a:rPr>
              <a:t>=</a:t>
            </a:r>
            <a:r>
              <a:rPr lang="fr-FR" sz="1200" dirty="0">
                <a:solidFill>
                  <a:schemeClr val="accent2"/>
                </a:solidFill>
              </a:rPr>
              <a:t>4</a:t>
            </a:r>
            <a:r>
              <a:rPr lang="fr-FR" sz="1200" dirty="0">
                <a:solidFill>
                  <a:schemeClr val="accent5"/>
                </a:solidFill>
              </a:rPr>
              <a:t>,</a:t>
            </a:r>
            <a:r>
              <a:rPr lang="fr-FR" sz="1200" dirty="0">
                <a:solidFill>
                  <a:schemeClr val="bg1"/>
                </a:solidFill>
              </a:rPr>
              <a:t> </a:t>
            </a:r>
            <a:r>
              <a:rPr lang="fr-FR" sz="1200" dirty="0">
                <a:solidFill>
                  <a:schemeClr val="accent2"/>
                </a:solidFill>
              </a:rPr>
              <a:t>j</a:t>
            </a:r>
            <a:r>
              <a:rPr lang="fr-FR" sz="1200" dirty="0">
                <a:solidFill>
                  <a:schemeClr val="accent5"/>
                </a:solidFill>
              </a:rPr>
              <a:t>=</a:t>
            </a:r>
            <a:r>
              <a:rPr lang="fr-FR" sz="1200" dirty="0">
                <a:solidFill>
                  <a:schemeClr val="accent2"/>
                </a:solidFill>
              </a:rPr>
              <a:t>8</a:t>
            </a:r>
            <a:r>
              <a:rPr lang="fr-FR" sz="1200" dirty="0">
                <a:solidFill>
                  <a:schemeClr val="accent5"/>
                </a:solidFill>
              </a:rPr>
              <a:t>)</a:t>
            </a:r>
          </a:p>
          <a:p>
            <a:r>
              <a:rPr lang="fr-FR" sz="1200" dirty="0">
                <a:solidFill>
                  <a:schemeClr val="bg1"/>
                </a:solidFill>
              </a:rPr>
              <a:t>&gt;&gt;&gt; 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250</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err="1">
                <a:solidFill>
                  <a:schemeClr val="bg1"/>
                </a:solidFill>
              </a:rPr>
              <a:t>username_mapping</a:t>
            </a:r>
            <a:r>
              <a:rPr lang="fr-FR" sz="1200" dirty="0">
                <a:solidFill>
                  <a:schemeClr val="bg1"/>
                </a:solidFill>
              </a:rPr>
              <a:t> = {user[1] : user for user in users}</a:t>
            </a:r>
          </a:p>
          <a:p>
            <a:r>
              <a:rPr lang="fr-FR" sz="1200" dirty="0">
                <a:solidFill>
                  <a:schemeClr val="bg1"/>
                </a:solidFill>
              </a:rPr>
              <a:t>print(</a:t>
            </a:r>
            <a:r>
              <a:rPr lang="fr-FR" sz="1200" dirty="0" err="1">
                <a:solidFill>
                  <a:schemeClr val="bg1"/>
                </a:solidFill>
              </a:rPr>
              <a:t>username_mapping</a:t>
            </a:r>
            <a:r>
              <a:rPr lang="fr-FR" sz="1200" dirty="0">
                <a:solidFill>
                  <a:schemeClr val="bg1"/>
                </a:solidFill>
              </a:rPr>
              <a:t>)</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err="1">
                <a:solidFill>
                  <a:schemeClr val="bg1"/>
                </a:solidFill>
              </a:rPr>
              <a:t>username_mapping</a:t>
            </a:r>
            <a:r>
              <a:rPr lang="fr-FR" sz="1200" dirty="0">
                <a:solidFill>
                  <a:schemeClr val="bg1"/>
                </a:solidFill>
              </a:rPr>
              <a:t>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err="1">
                <a:solidFill>
                  <a:schemeClr val="bg1"/>
                </a:solidFill>
              </a:rPr>
              <a:t>username_input</a:t>
            </a:r>
            <a:r>
              <a:rPr lang="fr-FR" sz="1200" dirty="0">
                <a:solidFill>
                  <a:schemeClr val="bg1"/>
                </a:solidFill>
              </a:rPr>
              <a: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err="1">
                <a:solidFill>
                  <a:schemeClr val="bg1"/>
                </a:solidFill>
              </a:rPr>
              <a:t>Password_input</a:t>
            </a:r>
            <a:r>
              <a:rPr lang="fr-FR" sz="1200" dirty="0">
                <a:solidFill>
                  <a:schemeClr val="bg1"/>
                </a:solidFill>
              </a:rPr>
              <a: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a:t>
            </a:r>
            <a:r>
              <a:rPr lang="fr-FR" sz="1200" dirty="0" err="1">
                <a:solidFill>
                  <a:schemeClr val="bg1"/>
                </a:solidFill>
              </a:rPr>
              <a:t>username_mapping</a:t>
            </a:r>
            <a:r>
              <a:rPr lang="fr-FR" sz="1200" dirty="0">
                <a:solidFill>
                  <a:schemeClr val="bg1"/>
                </a:solidFill>
              </a:rPr>
              <a:t>[</a:t>
            </a:r>
            <a:r>
              <a:rPr lang="fr-FR" sz="1200" dirty="0" err="1">
                <a:solidFill>
                  <a:schemeClr val="bg1"/>
                </a:solidFill>
              </a:rPr>
              <a:t>username_input</a:t>
            </a:r>
            <a:r>
              <a:rPr lang="fr-FR" sz="1200" dirty="0">
                <a:solidFill>
                  <a:schemeClr val="bg1"/>
                </a:solidFill>
              </a:rPr>
              <a:t>]</a:t>
            </a:r>
          </a:p>
          <a:p>
            <a:endParaRPr lang="fr-FR" sz="1200" dirty="0">
              <a:solidFill>
                <a:schemeClr val="bg1"/>
              </a:solidFill>
            </a:endParaRPr>
          </a:p>
          <a:p>
            <a:r>
              <a:rPr lang="fr-FR" sz="1200" dirty="0">
                <a:solidFill>
                  <a:srgbClr val="C90796"/>
                </a:solidFill>
              </a:rPr>
              <a:t>if</a:t>
            </a:r>
            <a:r>
              <a:rPr lang="fr-FR" sz="1200" dirty="0">
                <a:solidFill>
                  <a:schemeClr val="bg1"/>
                </a:solidFill>
              </a:rPr>
              <a:t> </a:t>
            </a:r>
            <a:r>
              <a:rPr lang="fr-FR" sz="1200" dirty="0" err="1">
                <a:solidFill>
                  <a:schemeClr val="bg1"/>
                </a:solidFill>
              </a:rPr>
              <a:t>password_input</a:t>
            </a:r>
            <a:r>
              <a:rPr lang="fr-FR" sz="1200" dirty="0">
                <a:solidFill>
                  <a:schemeClr val="bg1"/>
                </a:solidFill>
              </a:rPr>
              <a: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a:t>
            </a:r>
            <a:r>
              <a:rPr lang="fr-FR" sz="1600" dirty="0" err="1"/>
              <a:t>parametres_nommes</a:t>
            </a:r>
            <a:r>
              <a:rPr lang="fr-FR" sz="1600" dirty="0"/>
              <a:t>): </a:t>
            </a:r>
          </a:p>
          <a:p>
            <a:pPr marL="180000" lvl="0" indent="-180000" eaLnBrk="0" fontAlgn="base" hangingPunct="0">
              <a:spcBef>
                <a:spcPct val="0"/>
              </a:spcBef>
              <a:spcAft>
                <a:spcPct val="0"/>
              </a:spcAft>
            </a:pPr>
            <a:r>
              <a:rPr lang="fr-FR" sz="1600" dirty="0"/>
              <a:t>(les paramètres nommés se retrouvent dans le dictionnaire </a:t>
            </a:r>
            <a:r>
              <a:rPr lang="fr-FR" sz="1600" dirty="0" err="1"/>
              <a:t>parametres_nommes</a:t>
            </a:r>
            <a:r>
              <a:rPr lang="fr-FR" sz="1600" dirty="0"/>
              <a:t>).</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89284277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257</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41290296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258</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795262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4/9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259</a:t>
            </a:fld>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friends_lower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322018"/>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356865128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a:t>
            </a:r>
            <a:r>
              <a:rPr lang="en-US" sz="1200" dirty="0" err="1">
                <a:solidFill>
                  <a:schemeClr val="bg1"/>
                </a:solidFill>
              </a:rPr>
              <a:t>liste_random</a:t>
            </a:r>
            <a:r>
              <a:rPr lang="en-US" sz="1200" dirty="0">
                <a:solidFill>
                  <a:schemeClr val="bg1"/>
                </a:solidFill>
              </a:rPr>
              <a:t> = [str(random.choice(range(2))) for _ in range(8)]</a:t>
            </a:r>
          </a:p>
          <a:p>
            <a:r>
              <a:rPr lang="en-US" sz="1200" dirty="0">
                <a:solidFill>
                  <a:schemeClr val="bg1"/>
                </a:solidFill>
              </a:rPr>
              <a:t>     </a:t>
            </a:r>
          </a:p>
          <a:p>
            <a:r>
              <a:rPr lang="en-US" sz="1200" dirty="0">
                <a:solidFill>
                  <a:schemeClr val="bg1"/>
                </a:solidFill>
              </a:rPr>
              <a:t>    print("".join(</a:t>
            </a:r>
            <a:r>
              <a:rPr lang="en-US" sz="1200" dirty="0" err="1">
                <a:solidFill>
                  <a:schemeClr val="bg1"/>
                </a:solidFill>
              </a:rPr>
              <a:t>liste_random</a:t>
            </a:r>
            <a:r>
              <a:rPr lang="en-US" sz="1200" dirty="0">
                <a:solidFill>
                  <a:schemeClr val="bg1"/>
                </a:solidFill>
              </a:rPr>
              <a:t>))</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261</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13776708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769977653"/>
      </p:ext>
    </p:extLst>
  </p:cSld>
  <p:clrMapOvr>
    <a:overrideClrMapping bg1="lt1" tx1="dk1" bg2="lt2" tx2="dk2" accent1="accent1" accent2="accent2" accent3="accent3" accent4="accent4" accent5="accent5" accent6="accent6" hlink="hlink" folHlink="folHlink"/>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78523033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785F37EF-5E08-462A-B41E-0AADB79C523C}"/>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3709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173396728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810D8AD4-7367-4A16-826F-1A26E817FDB2}"/>
              </a:ext>
            </a:extLst>
          </p:cNvPr>
          <p:cNvSpPr>
            <a:spLocks noGrp="1"/>
          </p:cNvSpPr>
          <p:nvPr>
            <p:ph idx="1"/>
          </p:nvPr>
        </p:nvSpPr>
        <p:spPr>
          <a:xfrm>
            <a:off x="1" y="-1665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10/9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233372621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B9FA80EC-6949-4ED6-B2EF-4FF9948446E6}"/>
              </a:ext>
            </a:extLst>
          </p:cNvPr>
          <p:cNvSpPr>
            <a:spLocks noGrp="1"/>
          </p:cNvSpPr>
          <p:nvPr>
            <p:ph idx="1"/>
          </p:nvPr>
        </p:nvSpPr>
        <p:spPr>
          <a:xfrm>
            <a:off x="1" y="1"/>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11/9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1826457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267</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sz="6000" dirty="0">
                <a:solidFill>
                  <a:schemeClr val="accent5">
                    <a:lumMod val="75000"/>
                  </a:schemeClr>
                </a:solidFill>
              </a:rPr>
              <a:t>List Comprehension 12</a:t>
            </a:r>
            <a:br>
              <a:rPr lang="en-US" sz="6000" dirty="0">
                <a:solidFill>
                  <a:schemeClr val="accent5">
                    <a:lumMod val="75000"/>
                  </a:schemeClr>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includes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particularly </a:t>
            </a:r>
            <a:r>
              <a:rPr kumimoji="0" lang="fr-FR" altLang="fr-FR" sz="1000" b="0" i="1" u="none" strike="noStrike" cap="none" normalizeH="0" baseline="0" dirty="0" err="1">
                <a:ln>
                  <a:noFill/>
                </a:ln>
                <a:solidFill>
                  <a:srgbClr val="717CB4"/>
                </a:solidFill>
                <a:effectLst/>
                <a:latin typeface="JetBrains Mono"/>
              </a:rPr>
              <a:t>useful</a:t>
            </a:r>
            <a:r>
              <a:rPr kumimoji="0" lang="fr-FR" altLang="fr-FR" sz="1000" b="0" i="1" u="none" strike="noStrike" cap="none" normalizeH="0" baseline="0" dirty="0">
                <a:ln>
                  <a:noFill/>
                </a:ln>
                <a:solidFill>
                  <a:srgbClr val="717CB4"/>
                </a:solidFill>
                <a:effectLst/>
                <a:latin typeface="JetBrains Mono"/>
              </a:rPr>
              <a:t>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turning everything to lowercase, it's less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friend</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671390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268</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fontScale="90000"/>
          </a:bodyPr>
          <a:lstStyle/>
          <a:p>
            <a:r>
              <a:rPr lang="en-US" sz="6000" dirty="0">
                <a:solidFill>
                  <a:schemeClr val="accent5">
                    <a:lumMod val="75000"/>
                  </a:schemeClr>
                </a:solidFill>
              </a:rPr>
              <a:t>Comprehension with conditional 13</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odds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ages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nested list comprehensions --# Don't do this, because it's almost completely unreadable.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Splitting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830012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269</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sz="5400" dirty="0">
                <a:solidFill>
                  <a:schemeClr val="accent5">
                    <a:lumMod val="75000"/>
                  </a:schemeClr>
                </a:solidFill>
              </a:rPr>
              <a:t>Set a dictionary comprehension 14</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225927538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function</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that remembre the state it’s in, in between executions so you can run the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function</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multiple times and it would remembre what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nums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69709091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err="1">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after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my_gen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because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what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277</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So what in the </a:t>
            </a:r>
            <a:r>
              <a:rPr kumimoji="0" lang="fr-FR" altLang="fr-FR" sz="1050" b="0" i="1" u="none" strike="noStrike" cap="none" normalizeH="0" baseline="0" dirty="0" err="1">
                <a:ln>
                  <a:noFill/>
                </a:ln>
                <a:solidFill>
                  <a:srgbClr val="717CB4"/>
                </a:solidFill>
                <a:effectLst/>
                <a:latin typeface="JetBrains Mono"/>
              </a:rPr>
              <a:t>heck</a:t>
            </a:r>
            <a:r>
              <a:rPr kumimoji="0" lang="fr-FR" altLang="fr-FR" sz="1050" b="0" i="1" u="none" strike="noStrike" cap="none" normalizeH="0" baseline="0" dirty="0">
                <a:ln>
                  <a:noFill/>
                </a:ln>
                <a:solidFill>
                  <a:srgbClr val="717CB4"/>
                </a:solidFill>
                <a:effectLst/>
                <a:latin typeface="JetBrains Mono"/>
              </a:rPr>
              <a:t> is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err="1">
                <a:ln>
                  <a:noFill/>
                </a:ln>
                <a:solidFill>
                  <a:srgbClr val="717CB4"/>
                </a:solidFill>
                <a:effectLst/>
                <a:latin typeface="JetBrains Mono"/>
              </a:rPr>
              <a:t>Funny</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you’d</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ask</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 is an object that has an `__</a:t>
            </a:r>
            <a:r>
              <a:rPr kumimoji="0" lang="fr-FR" altLang="fr-FR" sz="1050" b="0" i="1" u="none" strike="noStrike" cap="none" normalizeH="0" baseline="0" dirty="0" err="1">
                <a:ln>
                  <a:noFill/>
                </a:ln>
                <a:solidFill>
                  <a:srgbClr val="717CB4"/>
                </a:solidFill>
                <a:effectLst/>
                <a:latin typeface="JetBrains Mono"/>
              </a:rPr>
              <a:t>iter</a:t>
            </a:r>
            <a:r>
              <a:rPr kumimoji="0" lang="fr-FR" altLang="fr-FR" sz="1050" b="0" i="1" u="none" strike="noStrike" cap="none" normalizeH="0" baseline="0" dirty="0">
                <a:ln>
                  <a:noFill/>
                </a:ln>
                <a:solidFill>
                  <a:srgbClr val="717CB4"/>
                </a:solidFill>
                <a:effectLst/>
                <a:latin typeface="JetBrains Mono"/>
              </a:rPr>
              <a:t>__` </a:t>
            </a:r>
            <a:r>
              <a:rPr kumimoji="0" lang="fr-FR" altLang="fr-FR" sz="1050" b="0" i="1" u="none" strike="noStrike" cap="none" normalizeH="0" baseline="0" dirty="0" err="1">
                <a:ln>
                  <a:noFill/>
                </a:ln>
                <a:solidFill>
                  <a:srgbClr val="717CB4"/>
                </a:solidFill>
                <a:effectLst/>
                <a:latin typeface="JetBrains Mono"/>
              </a:rPr>
              <a:t>method</a:t>
            </a:r>
            <a:r>
              <a:rPr kumimoji="0" lang="fr-FR" altLang="fr-FR" sz="1050" b="0" i="1" u="none" strike="noStrike" cap="none" normalizeH="0" baseline="0" dirty="0">
                <a:ln>
                  <a:noFill/>
                </a:ln>
                <a:solidFill>
                  <a:srgbClr val="717CB4"/>
                </a:solidFill>
                <a:effectLst/>
                <a:latin typeface="JetBrains Mono"/>
              </a:rPr>
              <a:t> defined. The `__</a:t>
            </a:r>
            <a:r>
              <a:rPr kumimoji="0" lang="fr-FR" altLang="fr-FR" sz="1050" b="0" i="1" u="none" strike="noStrike" cap="none" normalizeH="0" baseline="0" dirty="0" err="1">
                <a:ln>
                  <a:noFill/>
                </a:ln>
                <a:solidFill>
                  <a:srgbClr val="717CB4"/>
                </a:solidFill>
                <a:effectLst/>
                <a:latin typeface="JetBrains Mono"/>
              </a:rPr>
              <a:t>iter</a:t>
            </a:r>
            <a:r>
              <a:rPr kumimoji="0" lang="fr-FR" altLang="fr-FR" sz="1050" b="0" i="1" u="none" strike="noStrike" cap="none" normalizeH="0" baseline="0" dirty="0">
                <a:ln>
                  <a:noFill/>
                </a:ln>
                <a:solidFill>
                  <a:srgbClr val="717CB4"/>
                </a:solidFill>
                <a:effectLst/>
                <a:latin typeface="JetBrains Mono"/>
              </a:rPr>
              <a:t>__` </a:t>
            </a:r>
            <a:r>
              <a:rPr kumimoji="0" lang="fr-FR" altLang="fr-FR" sz="1050" b="0" i="1" u="none" strike="noStrike" cap="none" normalizeH="0" baseline="0" dirty="0" err="1">
                <a:ln>
                  <a:noFill/>
                </a:ln>
                <a:solidFill>
                  <a:srgbClr val="717CB4"/>
                </a:solidFill>
                <a:effectLst/>
                <a:latin typeface="JetBrains Mono"/>
              </a:rPr>
              <a:t>method</a:t>
            </a:r>
            <a:r>
              <a:rPr kumimoji="0" lang="fr-FR" altLang="fr-FR" sz="1050" b="0" i="1" u="none" strike="noStrike" cap="none" normalizeH="0" baseline="0" dirty="0">
                <a:ln>
                  <a:noFill/>
                </a:ln>
                <a:solidFill>
                  <a:srgbClr val="717CB4"/>
                </a:solidFill>
                <a:effectLst/>
                <a:latin typeface="JetBrains Mono"/>
              </a:rPr>
              <a:t> *must return an </a:t>
            </a:r>
            <a:r>
              <a:rPr kumimoji="0" lang="fr-FR" altLang="fr-FR" sz="1050" b="0" i="1" u="none" strike="noStrike" cap="none" normalizeH="0" baseline="0" dirty="0" err="1">
                <a:ln>
                  <a:noFill/>
                </a:ln>
                <a:solidFill>
                  <a:srgbClr val="717CB4"/>
                </a:solidFill>
                <a:effectLst/>
                <a:latin typeface="JetBrains Mono"/>
              </a:rPr>
              <a:t>iterator</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err="1">
                <a:ln>
                  <a:noFill/>
                </a:ln>
                <a:solidFill>
                  <a:srgbClr val="717CB4"/>
                </a:solidFill>
                <a:effectLst/>
                <a:latin typeface="JetBrains Mono"/>
              </a:rPr>
              <a:t>Here’s</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example</a:t>
            </a:r>
            <a:r>
              <a:rPr kumimoji="0" lang="fr-FR" altLang="fr-FR" sz="1050" b="0" i="1" u="none" strike="noStrike" cap="none" normalizeH="0" baseline="0" dirty="0">
                <a:ln>
                  <a:noFill/>
                </a:ln>
                <a:solidFill>
                  <a:srgbClr val="717CB4"/>
                </a:solidFill>
                <a:effectLst/>
                <a:latin typeface="JetBrains Mono"/>
              </a:rPr>
              <a:t> of </a:t>
            </a:r>
            <a:r>
              <a:rPr kumimoji="0" lang="fr-FR" altLang="fr-FR" sz="1050" b="0" i="1" u="none" strike="noStrike" cap="none" normalizeH="0" baseline="0" dirty="0" err="1">
                <a:ln>
                  <a:noFill/>
                </a:ln>
                <a:solidFill>
                  <a:srgbClr val="717CB4"/>
                </a:solidFill>
                <a:effectLst/>
                <a:latin typeface="JetBrains Mono"/>
              </a:rPr>
              <a:t>using</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our</a:t>
            </a:r>
            <a:r>
              <a:rPr kumimoji="0" lang="fr-FR" altLang="fr-FR" sz="1050" b="0" i="1" u="none" strike="noStrike" cap="none" normalizeH="0" baseline="0" dirty="0">
                <a:ln>
                  <a:noFill/>
                </a:ln>
                <a:solidFill>
                  <a:srgbClr val="717CB4"/>
                </a:solidFill>
                <a:effectLst/>
                <a:latin typeface="JetBrains Mono"/>
              </a:rPr>
              <a:t> generator to </a:t>
            </a:r>
            <a:r>
              <a:rPr kumimoji="0" lang="fr-FR" altLang="fr-FR" sz="1050" b="0" i="1" u="none" strike="noStrike" cap="none" normalizeH="0" baseline="0" dirty="0" err="1">
                <a:ln>
                  <a:noFill/>
                </a:ln>
                <a:solidFill>
                  <a:srgbClr val="717CB4"/>
                </a:solidFill>
                <a:effectLst/>
                <a:latin typeface="JetBrains Mono"/>
              </a:rPr>
              <a:t>make</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current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err="1">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t>
            </a:r>
            <a:r>
              <a:rPr kumimoji="0" lang="fr-FR" altLang="fr-FR" sz="1050" b="0" i="1" u="none" strike="noStrike" cap="none" normalizeH="0" baseline="0" dirty="0" err="1">
                <a:ln>
                  <a:noFill/>
                </a:ln>
                <a:solidFill>
                  <a:srgbClr val="82AAFF"/>
                </a:solidFill>
                <a:effectLst/>
                <a:latin typeface="JetBrains Mono"/>
              </a:rPr>
              <a:t>iter</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82AAFF"/>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Now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have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which uses the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 to get the next value of the </a:t>
            </a:r>
            <a:r>
              <a:rPr kumimoji="0" lang="fr-FR" altLang="fr-FR" sz="1050" b="0" i="0" u="none" strike="noStrike" cap="none" normalizeH="0" baseline="0" dirty="0" err="1">
                <a:ln>
                  <a:noFill/>
                </a:ln>
                <a:solidFill>
                  <a:srgbClr val="C3E88D"/>
                </a:solidFill>
                <a:effectLst/>
                <a:latin typeface="JetBrains Mono"/>
              </a:rPr>
              <a:t>sequence</a:t>
            </a:r>
            <a:r>
              <a:rPr kumimoji="0" lang="fr-FR" altLang="fr-FR" sz="1050" b="0" i="0" u="none" strike="noStrike" cap="none" normalizeH="0" baseline="0" dirty="0">
                <a:ln>
                  <a:noFill/>
                </a:ln>
                <a:solidFill>
                  <a:srgbClr val="C3E88D"/>
                </a:solidFill>
                <a:effectLst/>
                <a:latin typeface="JetBrains Mono"/>
              </a:rPr>
              <a:t> it </a:t>
            </a:r>
            <a:r>
              <a:rPr kumimoji="0" lang="fr-FR" altLang="fr-FR" sz="1050" b="0" i="0" u="none" strike="noStrike" cap="none" normalizeH="0" baseline="0" dirty="0" err="1">
                <a:ln>
                  <a:noFill/>
                </a:ln>
                <a:solidFill>
                  <a:srgbClr val="C3E88D"/>
                </a:solidFill>
                <a:effectLst/>
                <a:latin typeface="JetBrains Mono"/>
              </a:rPr>
              <a:t>generates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can do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gives</a:t>
            </a:r>
            <a:r>
              <a:rPr kumimoji="0" lang="fr-FR" altLang="fr-FR" sz="1050" b="0" i="1" u="none" strike="noStrike" cap="none" normalizeH="0" baseline="0" dirty="0">
                <a:ln>
                  <a:noFill/>
                </a:ln>
                <a:solidFill>
                  <a:srgbClr val="717CB4"/>
                </a:solidFill>
                <a:effectLst/>
                <a:latin typeface="JetBrains Mono"/>
              </a:rPr>
              <a:t> 4950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Wait</a:t>
            </a:r>
            <a:r>
              <a:rPr kumimoji="0" lang="fr-FR" altLang="fr-FR" sz="1050" b="0" i="0" u="none" strike="noStrike" cap="none" normalizeH="0" baseline="0" dirty="0">
                <a:ln>
                  <a:noFill/>
                </a:ln>
                <a:solidFill>
                  <a:srgbClr val="C3E88D"/>
                </a:solidFill>
                <a:effectLst/>
                <a:latin typeface="JetBrains Mono"/>
              </a:rPr>
              <a:t>… I </a:t>
            </a:r>
            <a:r>
              <a:rPr kumimoji="0" lang="fr-FR" altLang="fr-FR" sz="1050" b="0" i="0" u="none" strike="noStrike" cap="none" normalizeH="0" baseline="0" dirty="0" err="1">
                <a:ln>
                  <a:noFill/>
                </a:ln>
                <a:solidFill>
                  <a:srgbClr val="C3E88D"/>
                </a:solidFill>
                <a:effectLst/>
                <a:latin typeface="JetBrains Mono"/>
              </a:rPr>
              <a:t>remember</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something</a:t>
            </a:r>
            <a:r>
              <a:rPr kumimoji="0" lang="fr-FR" altLang="fr-FR" sz="1050" b="0" i="0" u="none" strike="noStrike" cap="none" normalizeH="0" baseline="0" dirty="0">
                <a:ln>
                  <a:noFill/>
                </a:ln>
                <a:solidFill>
                  <a:srgbClr val="C3E88D"/>
                </a:solidFill>
                <a:effectLst/>
                <a:latin typeface="JetBrains Mono"/>
              </a:rPr>
              <a:t> about for </a:t>
            </a:r>
            <a:r>
              <a:rPr kumimoji="0" lang="fr-FR" altLang="fr-FR" sz="1050" b="0" i="0" u="none" strike="noStrike" cap="none" normalizeH="0" baseline="0" dirty="0" err="1">
                <a:ln>
                  <a:noFill/>
                </a:ln>
                <a:solidFill>
                  <a:srgbClr val="C3E88D"/>
                </a:solidFill>
                <a:effectLst/>
                <a:latin typeface="JetBrains Mono"/>
              </a:rPr>
              <a:t>loops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needed</a:t>
            </a:r>
            <a:r>
              <a:rPr kumimoji="0" lang="fr-FR" altLang="fr-FR" sz="1050" b="0" i="0" u="none" strike="noStrike" cap="none" normalizeH="0" baseline="0" dirty="0">
                <a:ln>
                  <a:noFill/>
                </a:ln>
                <a:solidFill>
                  <a:srgbClr val="C3E88D"/>
                </a:solidFill>
                <a:effectLst/>
                <a:latin typeface="JetBrains Mono"/>
              </a:rPr>
              <a:t> an object with `__</a:t>
            </a:r>
            <a:r>
              <a:rPr kumimoji="0" lang="fr-FR" altLang="fr-FR" sz="1050" b="0" i="0" u="none" strike="noStrike" cap="none" normalizeH="0" baseline="0" dirty="0" err="1">
                <a:ln>
                  <a:noFill/>
                </a:ln>
                <a:solidFill>
                  <a:srgbClr val="C3E88D"/>
                </a:solidFill>
                <a:effectLst/>
                <a:latin typeface="JetBrains Mono"/>
              </a:rPr>
              <a:t>len</a:t>
            </a:r>
            <a:r>
              <a:rPr kumimoji="0" lang="fr-FR" altLang="fr-FR" sz="1050" b="0" i="0" u="none" strike="noStrike" cap="none" normalizeH="0" baseline="0" dirty="0">
                <a:ln>
                  <a:noFill/>
                </a:ln>
                <a:solidFill>
                  <a:srgbClr val="C3E88D"/>
                </a:solidFill>
                <a:effectLst/>
                <a:latin typeface="JetBrains Mono"/>
              </a:rPr>
              <a:t>__` and `__</a:t>
            </a:r>
            <a:r>
              <a:rPr kumimoji="0" lang="fr-FR" altLang="fr-FR" sz="1050" b="0" i="0" u="none" strike="noStrike" cap="none" normalizeH="0" baseline="0" dirty="0" err="1">
                <a:ln>
                  <a:noFill/>
                </a:ln>
                <a:solidFill>
                  <a:srgbClr val="C3E88D"/>
                </a:solidFill>
                <a:effectLst/>
                <a:latin typeface="JetBrains Mono"/>
              </a:rPr>
              <a:t>getitem</a:t>
            </a:r>
            <a:r>
              <a:rPr kumimoji="0" lang="fr-FR" altLang="fr-FR" sz="1050" b="0" i="0" u="none" strike="noStrike" cap="none" normalizeH="0" baseline="0" dirty="0">
                <a:ln>
                  <a:noFill/>
                </a:ln>
                <a:solidFill>
                  <a:srgbClr val="C3E88D"/>
                </a:solidFill>
                <a:effectLst/>
                <a:latin typeface="JetBrains Mono"/>
              </a:rPr>
              <a:t>__` defined!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How come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can use a for </a:t>
            </a:r>
            <a:r>
              <a:rPr kumimoji="0" lang="fr-FR" altLang="fr-FR" sz="1050" b="0" i="0" u="none" strike="noStrike" cap="none" normalizeH="0" baseline="0" dirty="0" err="1">
                <a:ln>
                  <a:noFill/>
                </a:ln>
                <a:solidFill>
                  <a:srgbClr val="C3E88D"/>
                </a:solidFill>
                <a:effectLst/>
                <a:latin typeface="JetBrains Mono"/>
              </a:rPr>
              <a:t>loop</a:t>
            </a:r>
            <a:r>
              <a:rPr kumimoji="0" lang="fr-FR" altLang="fr-FR" sz="1050" b="0" i="0" u="none" strike="noStrike" cap="none" normalizeH="0" baseline="0" dirty="0">
                <a:ln>
                  <a:noFill/>
                </a:ln>
                <a:solidFill>
                  <a:srgbClr val="C3E88D"/>
                </a:solidFill>
                <a:effectLst/>
                <a:latin typeface="JetBrains Mono"/>
              </a:rPr>
              <a:t> with this object that doesn’t have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of </a:t>
            </a:r>
            <a:r>
              <a:rPr kumimoji="0" lang="fr-FR" altLang="fr-FR" sz="1050" b="0" i="0" u="none" strike="noStrike" cap="none" normalizeH="0" baseline="0" dirty="0" err="1">
                <a:ln>
                  <a:noFill/>
                </a:ln>
                <a:solidFill>
                  <a:srgbClr val="C3E88D"/>
                </a:solidFill>
                <a:effectLst/>
                <a:latin typeface="JetBrains Mono"/>
              </a:rPr>
              <a:t>those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Here’s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something</a:t>
            </a:r>
            <a:r>
              <a:rPr kumimoji="0" lang="fr-FR" altLang="fr-FR" sz="1050" b="0" i="0" u="none" strike="noStrike" cap="none" normalizeH="0" baseline="0" dirty="0">
                <a:ln>
                  <a:noFill/>
                </a:ln>
                <a:solidFill>
                  <a:srgbClr val="C3E88D"/>
                </a:solidFill>
                <a:effectLst/>
                <a:latin typeface="JetBrains Mono"/>
              </a:rPr>
              <a:t> new! You can </a:t>
            </a:r>
            <a:r>
              <a:rPr kumimoji="0" lang="fr-FR" altLang="fr-FR" sz="1050" b="0" i="0" u="none" strike="noStrike" cap="none" normalizeH="0" baseline="0" dirty="0" err="1">
                <a:ln>
                  <a:noFill/>
                </a:ln>
                <a:solidFill>
                  <a:srgbClr val="C3E88D"/>
                </a:solidFill>
                <a:effectLst/>
                <a:latin typeface="JetBrains Mono"/>
              </a:rPr>
              <a:t>perform</a:t>
            </a:r>
            <a:r>
              <a:rPr kumimoji="0" lang="fr-FR" altLang="fr-FR" sz="1050" b="0" i="0" u="none" strike="noStrike" cap="none" normalizeH="0" baseline="0" dirty="0">
                <a:ln>
                  <a:noFill/>
                </a:ln>
                <a:solidFill>
                  <a:srgbClr val="C3E88D"/>
                </a:solidFill>
                <a:effectLst/>
                <a:latin typeface="JetBrains Mono"/>
              </a:rPr>
              <a:t> iteration over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has: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`__</a:t>
            </a:r>
            <a:r>
              <a:rPr kumimoji="0" lang="fr-FR" altLang="fr-FR" sz="1050" b="0" i="0" u="none" strike="noStrike" cap="none" normalizeH="0" baseline="0" dirty="0" err="1">
                <a:ln>
                  <a:noFill/>
                </a:ln>
                <a:solidFill>
                  <a:srgbClr val="C3E88D"/>
                </a:solidFill>
                <a:effectLst/>
                <a:latin typeface="JetBrains Mono"/>
              </a:rPr>
              <a:t>len</a:t>
            </a:r>
            <a:r>
              <a:rPr kumimoji="0" lang="fr-FR" altLang="fr-FR" sz="1050" b="0" i="0" u="none" strike="noStrike" cap="none" normalizeH="0" baseline="0" dirty="0">
                <a:ln>
                  <a:noFill/>
                </a:ln>
                <a:solidFill>
                  <a:srgbClr val="C3E88D"/>
                </a:solidFill>
                <a:effectLst/>
                <a:latin typeface="JetBrains Mono"/>
              </a:rPr>
              <a:t>__` and `__</a:t>
            </a:r>
            <a:r>
              <a:rPr kumimoji="0" lang="fr-FR" altLang="fr-FR" sz="1050" b="0" i="0" u="none" strike="noStrike" cap="none" normalizeH="0" baseline="0" dirty="0" err="1">
                <a:ln>
                  <a:noFill/>
                </a:ln>
                <a:solidFill>
                  <a:srgbClr val="C3E88D"/>
                </a:solidFill>
                <a:effectLst/>
                <a:latin typeface="JetBrains Mono"/>
              </a:rPr>
              <a:t>getitem</a:t>
            </a:r>
            <a:r>
              <a:rPr kumimoji="0" lang="fr-FR" altLang="fr-FR" sz="1050" b="0" i="0" u="none" strike="noStrike" cap="none" normalizeH="0" baseline="0" dirty="0">
                <a:ln>
                  <a:noFill/>
                </a:ln>
                <a:solidFill>
                  <a:srgbClr val="C3E88D"/>
                </a:solidFill>
                <a:effectLst/>
                <a:latin typeface="JetBrains Mono"/>
              </a:rPr>
              <a:t>__` defined; 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An `__</a:t>
            </a:r>
            <a:r>
              <a:rPr kumimoji="0" lang="fr-FR" altLang="fr-FR" sz="1050" b="0" i="0" u="none" strike="noStrike" cap="none" normalizeH="0" baseline="0" dirty="0" err="1">
                <a:ln>
                  <a:noFill/>
                </a:ln>
                <a:solidFill>
                  <a:srgbClr val="C3E88D"/>
                </a:solidFill>
                <a:effectLst/>
                <a:latin typeface="JetBrains Mono"/>
              </a:rPr>
              <a:t>iter</a:t>
            </a:r>
            <a:r>
              <a:rPr kumimoji="0" lang="fr-FR" altLang="fr-FR" sz="1050" b="0" i="0" u="none" strike="noStrike" cap="none" normalizeH="0" baseline="0" dirty="0">
                <a:ln>
                  <a:noFill/>
                </a:ln>
                <a:solidFill>
                  <a:srgbClr val="C3E88D"/>
                </a:solidFill>
                <a:effectLst/>
                <a:latin typeface="JetBrains Mono"/>
              </a:rPr>
              <a:t>__` </a:t>
            </a:r>
            <a:r>
              <a:rPr kumimoji="0" lang="fr-FR" altLang="fr-FR" sz="1050" b="0" i="0" u="none" strike="noStrike" cap="none" normalizeH="0" baseline="0" dirty="0" err="1">
                <a:ln>
                  <a:noFill/>
                </a:ln>
                <a:solidFill>
                  <a:srgbClr val="C3E88D"/>
                </a:solidFill>
                <a:effectLst/>
                <a:latin typeface="JetBrains Mono"/>
              </a:rPr>
              <a:t>method</a:t>
            </a:r>
            <a:r>
              <a:rPr kumimoji="0" lang="fr-FR" altLang="fr-FR" sz="1050" b="0" i="0" u="none" strike="noStrike" cap="none" normalizeH="0" baseline="0" dirty="0">
                <a:ln>
                  <a:noFill/>
                </a:ln>
                <a:solidFill>
                  <a:srgbClr val="C3E88D"/>
                </a:solidFill>
                <a:effectLst/>
                <a:latin typeface="JetBrains Mono"/>
              </a:rPr>
              <a:t> that returns an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If you have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of </a:t>
            </a:r>
            <a:r>
              <a:rPr kumimoji="0" lang="fr-FR" altLang="fr-FR" sz="1050" b="0" i="0" u="none" strike="noStrike" cap="none" normalizeH="0" baseline="0" dirty="0" err="1">
                <a:ln>
                  <a:noFill/>
                </a:ln>
                <a:solidFill>
                  <a:srgbClr val="C3E88D"/>
                </a:solidFill>
                <a:effectLst/>
                <a:latin typeface="JetBrains Mono"/>
              </a:rPr>
              <a:t>those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two</a:t>
            </a:r>
            <a:r>
              <a:rPr kumimoji="0" lang="fr-FR" altLang="fr-FR" sz="1050" b="0" i="0" u="none" strike="noStrike" cap="none" normalizeH="0" baseline="0" dirty="0">
                <a:ln>
                  <a:noFill/>
                </a:ln>
                <a:solidFill>
                  <a:srgbClr val="C3E88D"/>
                </a:solidFill>
                <a:effectLst/>
                <a:latin typeface="JetBrains Mono"/>
              </a:rPr>
              <a:t>, you have </a:t>
            </a:r>
            <a:r>
              <a:rPr kumimoji="0" lang="fr-FR" altLang="fr-FR" sz="1050" b="0" i="0" u="none" strike="noStrike" cap="none" normalizeH="0" baseline="0" dirty="0" err="1">
                <a:ln>
                  <a:noFill/>
                </a:ln>
                <a:solidFill>
                  <a:srgbClr val="C3E88D"/>
                </a:solidFill>
                <a:effectLst/>
                <a:latin typeface="JetBrains Mono"/>
              </a:rPr>
              <a:t>yourself</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So the `</a:t>
            </a:r>
            <a:r>
              <a:rPr kumimoji="0" lang="fr-FR" altLang="fr-FR" sz="1050" b="0" i="0" u="none" strike="noStrike" cap="none" normalizeH="0" baseline="0" dirty="0" err="1">
                <a:ln>
                  <a:noFill/>
                </a:ln>
                <a:solidFill>
                  <a:srgbClr val="C3E88D"/>
                </a:solidFill>
                <a:effectLst/>
                <a:latin typeface="JetBrains Mono"/>
              </a:rPr>
              <a:t>FirstHundredIterable</a:t>
            </a:r>
            <a:r>
              <a:rPr kumimoji="0" lang="fr-FR" altLang="fr-FR" sz="1050" b="0" i="0" u="none" strike="noStrike" cap="none" normalizeH="0" baseline="0" dirty="0">
                <a:ln>
                  <a:noFill/>
                </a:ln>
                <a:solidFill>
                  <a:srgbClr val="C3E88D"/>
                </a:solidFill>
                <a:effectLst/>
                <a:latin typeface="JetBrains Mono"/>
              </a:rPr>
              <a:t>` is </a:t>
            </a:r>
            <a:r>
              <a:rPr kumimoji="0" lang="fr-FR" altLang="fr-FR" sz="1050" b="0" i="0" u="none" strike="noStrike" cap="none" normalizeH="0" baseline="0" dirty="0" err="1">
                <a:ln>
                  <a:noFill/>
                </a:ln>
                <a:solidFill>
                  <a:srgbClr val="C3E88D"/>
                </a:solidFill>
                <a:effectLst/>
                <a:latin typeface="JetBrains Mono"/>
              </a:rPr>
              <a:t>returning</a:t>
            </a:r>
            <a:r>
              <a:rPr kumimoji="0" lang="fr-FR" altLang="fr-FR" sz="1050" b="0" i="0" u="none" strike="noStrike" cap="none" normalizeH="0" baseline="0" dirty="0">
                <a:ln>
                  <a:noFill/>
                </a:ln>
                <a:solidFill>
                  <a:srgbClr val="C3E88D"/>
                </a:solidFill>
                <a:effectLst/>
                <a:latin typeface="JetBrains Mono"/>
              </a:rPr>
              <a:t> an object of type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Inside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 what is `self`?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an object, what is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type?)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of type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Knowing</a:t>
            </a:r>
            <a:r>
              <a:rPr kumimoji="0" lang="fr-FR" altLang="fr-FR" sz="1050" b="0" i="0" u="none" strike="noStrike" cap="none" normalizeH="0" baseline="0" dirty="0">
                <a:ln>
                  <a:noFill/>
                </a:ln>
                <a:solidFill>
                  <a:srgbClr val="C3E88D"/>
                </a:solidFill>
                <a:effectLst/>
                <a:latin typeface="JetBrains Mono"/>
              </a:rPr>
              <a:t> that,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can change the generator to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current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err="1">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t>
            </a:r>
            <a:r>
              <a:rPr kumimoji="0" lang="fr-FR" altLang="fr-FR" sz="1050" b="0" i="1" u="none" strike="noStrike" cap="none" normalizeH="0" baseline="0" dirty="0" err="1">
                <a:ln>
                  <a:noFill/>
                </a:ln>
                <a:solidFill>
                  <a:srgbClr val="82AAFF"/>
                </a:solidFill>
                <a:effectLst/>
                <a:latin typeface="JetBrains Mono"/>
              </a:rPr>
              <a:t>iter</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And </a:t>
            </a:r>
            <a:r>
              <a:rPr kumimoji="0" lang="fr-FR" altLang="fr-FR" sz="1050" b="0" i="0" u="none" strike="noStrike" cap="none" normalizeH="0" baseline="0" dirty="0" err="1">
                <a:ln>
                  <a:noFill/>
                </a:ln>
                <a:solidFill>
                  <a:srgbClr val="C3E88D"/>
                </a:solidFill>
                <a:effectLst/>
                <a:latin typeface="JetBrains Mono"/>
              </a:rPr>
              <a:t>then</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don’t need a </a:t>
            </a:r>
            <a:r>
              <a:rPr kumimoji="0" lang="fr-FR" altLang="fr-FR" sz="1050" b="0" i="0" u="none" strike="noStrike" cap="none" normalizeH="0" baseline="0" dirty="0" err="1">
                <a:ln>
                  <a:noFill/>
                </a:ln>
                <a:solidFill>
                  <a:srgbClr val="C3E88D"/>
                </a:solidFill>
                <a:effectLst/>
                <a:latin typeface="JetBrains Mono"/>
              </a:rPr>
              <a:t>separate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at all—the generator </a:t>
            </a:r>
            <a:r>
              <a:rPr kumimoji="0" lang="fr-FR" altLang="fr-FR" sz="1050" b="0" i="0" u="none" strike="noStrike" cap="none" normalizeH="0" baseline="0" dirty="0" err="1">
                <a:ln>
                  <a:noFill/>
                </a:ln>
                <a:solidFill>
                  <a:srgbClr val="C3E88D"/>
                </a:solidFill>
                <a:effectLst/>
                <a:latin typeface="JetBrains Mono"/>
              </a:rPr>
              <a:t>itself</a:t>
            </a:r>
            <a:r>
              <a:rPr kumimoji="0" lang="fr-FR" altLang="fr-FR" sz="1050" b="0" i="0" u="none" strike="noStrike" cap="none" normalizeH="0" baseline="0" dirty="0">
                <a:ln>
                  <a:noFill/>
                </a:ln>
                <a:solidFill>
                  <a:srgbClr val="C3E88D"/>
                </a:solidFill>
                <a:effectLst/>
                <a:latin typeface="JetBrains Mono"/>
              </a:rPr>
              <a:t> is now </a:t>
            </a:r>
            <a:r>
              <a:rPr kumimoji="0" lang="fr-FR" altLang="fr-FR" sz="1050" b="0" i="0" u="none" strike="noStrike" cap="none" normalizeH="0" baseline="0" dirty="0" err="1">
                <a:ln>
                  <a:noFill/>
                </a:ln>
                <a:solidFill>
                  <a:srgbClr val="C3E88D"/>
                </a:solidFill>
                <a:effectLst/>
                <a:latin typeface="JetBrains Mono"/>
              </a:rPr>
              <a:t>both</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 and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279</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60269" y="940020"/>
            <a:ext cx="8376745" cy="253916"/>
          </a:xfrm>
          <a:prstGeom prst="rect">
            <a:avLst/>
          </a:prstGeom>
          <a:noFill/>
        </p:spPr>
        <p:txBody>
          <a:bodyPr wrap="square" rtlCol="0">
            <a:spAutoFit/>
          </a:bodyPr>
          <a:lstStyle/>
          <a:p>
            <a:endParaRPr lang="fr-FR" sz="1050"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281</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my_file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file_content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my_file</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my_file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file_content</a:t>
            </a:r>
            <a:r>
              <a:rPr kumimoji="0" lang="fr-FR" altLang="fr-FR" sz="18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89DDFF"/>
                </a:solidFill>
                <a:latin typeface="JetBrains Mono"/>
              </a:rPr>
              <a:t>&gt;&gt; Rolph</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'Enter your name: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'w'</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write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285</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126188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C3CEE3"/>
                </a:solidFill>
                <a:latin typeface="JetBrains Mono"/>
              </a:rPr>
              <a:t>d</a:t>
            </a:r>
            <a:r>
              <a:rPr kumimoji="0" lang="fr-FR" altLang="fr-FR" sz="180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4000" dirty="0">
                <a:solidFill>
                  <a:srgbClr val="C3CEE3"/>
                </a:solidFill>
                <a:latin typeface="JetBrains Mono"/>
              </a:rPr>
              <a:t>Rolph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chdir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89DDFF"/>
                </a:solidFill>
                <a:effectLst/>
                <a:latin typeface="JetBrains Mono"/>
              </a:rPr>
              <a:t>\t</a:t>
            </a:r>
            <a:r>
              <a:rPr kumimoji="0" lang="fr-FR" altLang="fr-FR" sz="1800" b="0" i="0" u="none" strike="noStrike" cap="none" normalizeH="0" baseline="0" dirty="0">
                <a:ln>
                  <a:noFill/>
                </a:ln>
                <a:solidFill>
                  <a:srgbClr val="C3E88D"/>
                </a:solidFill>
                <a:effectLst/>
                <a:latin typeface="JetBrains Mono"/>
              </a:rPr>
              <a:t>ests python"</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mode_ouverture</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variable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Opérations sur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'fichier.txt'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texte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mon_fichier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C3CEE3"/>
                </a:solidFill>
                <a:effectLst/>
                <a:latin typeface="JetBrains Mono"/>
              </a:rPr>
              <a:t>\Users</a:t>
            </a:r>
            <a:r>
              <a:rPr kumimoji="0" lang="fr-FR" altLang="fr-FR" sz="1800" b="0" i="0" u="none" strike="noStrike" cap="none" normalizeH="0" baseline="0" dirty="0">
                <a:ln>
                  <a:noFill/>
                </a:ln>
                <a:solidFill>
                  <a:srgbClr val="C3E88D"/>
                </a:solidFill>
                <a:effectLst/>
                <a:latin typeface="JetBrains Mono"/>
              </a:rPr>
              <a:t>\Mottier Lucie\Documents"</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"GitHub"</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"/tmp/dir/dir2/monFichier.txt"</a:t>
            </a:r>
            <a:br>
              <a:rPr kumimoji="0" lang="fr-FR" altLang="fr-FR" sz="1400" b="0" i="0" u="none" strike="noStrike" cap="none" normalizeH="0" baseline="0" dirty="0">
                <a:ln>
                  <a:noFill/>
                </a:ln>
                <a:solidFill>
                  <a:srgbClr val="C3E88D"/>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isfile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False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Import 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l'intérieur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encoding</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‘utf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8</a:t>
            </a:r>
            <a:r>
              <a:rPr kumimoji="0" lang="fr-FR" altLang="fr-FR" sz="1400" b="0" i="0" u="none" strike="noStrike" cap="none" normalizeH="0" baseline="0" dirty="0">
                <a:ln>
                  <a:noFill/>
                </a:ln>
                <a:solidFill>
                  <a:srgbClr val="C3CEE3"/>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encoding est nécessaire pour les accents.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les retour à la ligne \n seront affiches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Pour éviter d’afficher les retour à la ligne: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splitlines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affichage en colonne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file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load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pPr/>
              <a:t>288</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E88D"/>
                </a:solidFill>
                <a:effectLst/>
                <a:latin typeface="JetBrains Mono"/>
              </a:rPr>
              <a:t>r"C</a:t>
            </a:r>
            <a:r>
              <a:rPr kumimoji="0" lang="fr-FR" altLang="fr-FR" sz="1800" b="0" i="0" u="none" strike="noStrike" cap="none" normalizeH="0" baseline="0" dirty="0">
                <a:ln>
                  <a:noFill/>
                </a:ln>
                <a:solidFill>
                  <a:srgbClr val="C3E88D"/>
                </a:solidFill>
                <a:effectLst/>
                <a:latin typeface="JetBrains Mono"/>
              </a:rPr>
              <a:t>:\Users\MOTTIER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lecture jusqu’au 10eme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569386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717CB4"/>
                </a:solidFill>
                <a:effectLst/>
                <a:latin typeface="JetBrains Mono"/>
              </a:rPr>
              <a:t># Si je veux lire mon fichier plusieurs fois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Current directory under wich a .py is executed</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__file__</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dirname permet de recuperer le dossier parent</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autre possibilite pour récupérer cur_dir</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getcwd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fichier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cur_dir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a:t>
            </a:r>
            <a:r>
              <a:rPr kumimoji="0" lang="fr-FR" altLang="fr-FR" sz="1400" b="0" i="1" u="none" strike="noStrike" cap="none" normalizeH="0" baseline="0" dirty="0" err="1">
                <a:ln>
                  <a:noFill/>
                </a:ln>
                <a:solidFill>
                  <a:srgbClr val="717CB4"/>
                </a:solidFill>
                <a:effectLst/>
                <a:latin typeface="JetBrains Mono"/>
              </a:rPr>
              <a:t>interieur</a:t>
            </a:r>
            <a:r>
              <a:rPr kumimoji="0" lang="fr-FR" altLang="fr-FR" sz="1400" b="0" i="1" u="none" strike="noStrike" cap="none" normalizeH="0" baseline="0" dirty="0">
                <a:ln>
                  <a:noFill/>
                </a:ln>
                <a:solidFill>
                  <a:srgbClr val="717CB4"/>
                </a:solidFill>
                <a:effectLst/>
                <a:latin typeface="JetBrains Mono"/>
              </a:rPr>
              <a:t>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dans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'w'</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dump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list</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indent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4</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rstrip</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290</a:t>
            </a:fld>
            <a:endParaRPr lang="fr-FR" dirty="0"/>
          </a:p>
        </p:txBody>
      </p:sp>
      <p:sp>
        <p:nvSpPr>
          <p:cNvPr id="8" name="Rectangle 1">
            <a:extLst>
              <a:ext uri="{FF2B5EF4-FFF2-40B4-BE49-F238E27FC236}">
                <a16:creationId xmlns:a16="http://schemas.microsoft.com/office/drawing/2014/main" id="{393F974E-89F2-49B5-9911-7D4E398A90D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805561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pickle</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enregistrement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291</a:t>
            </a:fld>
            <a:endParaRPr lang="fr-FR" dirty="0"/>
          </a:p>
        </p:txBody>
      </p:sp>
      <p:sp>
        <p:nvSpPr>
          <p:cNvPr id="12" name="Rectangle 2">
            <a:extLst>
              <a:ext uri="{FF2B5EF4-FFF2-40B4-BE49-F238E27FC236}">
                <a16:creationId xmlns:a16="http://schemas.microsoft.com/office/drawing/2014/main" id="{035F9138-C5FD-4A70-B3FF-A444B77020A0}"/>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98080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80076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score </a:t>
            </a:r>
            <a:r>
              <a:rPr kumimoji="0" lang="fr-FR" altLang="fr-FR" sz="1800" b="0" i="0" u="none" strike="noStrike" cap="none" normalizeH="0" baseline="0" dirty="0">
                <a:ln>
                  <a:noFill/>
                </a:ln>
                <a:solidFill>
                  <a:srgbClr val="89DDFF"/>
                </a:solidFill>
                <a:effectLst/>
                <a:latin typeface="JetBrains Mono"/>
              </a:rPr>
              <a:t>= {</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1"</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35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3"</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4"</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dump</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score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Lecture des objets contenus dans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score_recupere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mon_depickler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load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en-US"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294</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a:t>
              </a:r>
              <a:r>
                <a:rPr kumimoji="0" lang="fr-FR" altLang="fr-FR" sz="1000" b="0" i="0" u="none" strike="noStrike" cap="none" normalizeH="0" baseline="0" dirty="0" err="1">
                  <a:ln>
                    <a:noFill/>
                  </a:ln>
                  <a:solidFill>
                    <a:schemeClr val="tx1"/>
                  </a:solidFill>
                  <a:effectLst/>
                  <a:latin typeface="Arial" panose="020B0604020202020204" pitchFamily="34" charset="0"/>
                </a:rPr>
                <a:t>function</a:t>
              </a:r>
              <a:r>
                <a:rPr kumimoji="0" lang="fr-FR" altLang="fr-FR" sz="1000" b="0" i="0" u="none" strike="noStrike" cap="none" normalizeH="0" baseline="0" dirty="0">
                  <a:ln>
                    <a:noFill/>
                  </a:ln>
                  <a:solidFill>
                    <a:schemeClr val="tx1"/>
                  </a:solidFill>
                  <a:effectLst/>
                  <a:latin typeface="Arial" panose="020B0604020202020204" pitchFamily="34" charset="0"/>
                </a:rPr>
                <a:t>.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a:t>
              </a:r>
              <a:r>
                <a:rPr kumimoji="0" lang="fr-FR" altLang="fr-FR" sz="1000" b="0" i="0" u="none" strike="noStrike" cap="none" normalizeH="0" baseline="0" dirty="0" err="1">
                  <a:ln>
                    <a:noFill/>
                  </a:ln>
                  <a:solidFill>
                    <a:schemeClr val="tx1"/>
                  </a:solidFill>
                  <a:effectLst/>
                  <a:latin typeface="Arial" panose="020B0604020202020204" pitchFamily="34" charset="0"/>
                </a:rPr>
                <a:t>function</a:t>
              </a:r>
              <a:r>
                <a:rPr kumimoji="0" lang="fr-FR" altLang="fr-FR" sz="1000" b="0" i="0" u="none" strike="noStrike" cap="none" normalizeH="0" baseline="0" dirty="0">
                  <a:ln>
                    <a:noFill/>
                  </a:ln>
                  <a:solidFill>
                    <a:schemeClr val="tx1"/>
                  </a:solidFill>
                  <a:effectLst/>
                  <a:latin typeface="Arial" panose="020B0604020202020204" pitchFamily="34" charset="0"/>
                </a:rPr>
                <a:t> is used to open files in our system, the filename is the name of the file to be opened. The mode indicates, how the file is going to be opened “r” for reading, “w” for writing and “a” for a appending. The open </a:t>
              </a:r>
              <a:r>
                <a:rPr kumimoji="0" lang="fr-FR" altLang="fr-FR" sz="1000" b="0" i="0" u="none" strike="noStrike" cap="none" normalizeH="0" baseline="0" dirty="0" err="1">
                  <a:ln>
                    <a:noFill/>
                  </a:ln>
                  <a:solidFill>
                    <a:schemeClr val="tx1"/>
                  </a:solidFill>
                  <a:effectLst/>
                  <a:latin typeface="Arial" panose="020B0604020202020204" pitchFamily="34" charset="0"/>
                </a:rPr>
                <a:t>function</a:t>
              </a:r>
              <a:r>
                <a:rPr kumimoji="0" lang="fr-FR" altLang="fr-FR" sz="1000" b="0" i="0" u="none" strike="noStrike" cap="none" normalizeH="0" baseline="0" dirty="0">
                  <a:ln>
                    <a:noFill/>
                  </a:ln>
                  <a:solidFill>
                    <a:schemeClr val="tx1"/>
                  </a:solidFill>
                  <a:effectLst/>
                  <a:latin typeface="Arial" panose="020B0604020202020204" pitchFamily="34" charset="0"/>
                </a:rPr>
                <a:t> takes </a:t>
              </a:r>
              <a:r>
                <a:rPr kumimoji="0" lang="fr-FR" altLang="fr-FR" sz="1000" b="0" i="0" u="none" strike="noStrike" cap="none" normalizeH="0" baseline="0" dirty="0" err="1">
                  <a:ln>
                    <a:noFill/>
                  </a:ln>
                  <a:solidFill>
                    <a:schemeClr val="tx1"/>
                  </a:solidFill>
                  <a:effectLst/>
                  <a:latin typeface="Arial" panose="020B0604020202020204" pitchFamily="34" charset="0"/>
                </a:rPr>
                <a:t>two</a:t>
              </a:r>
              <a:r>
                <a:rPr kumimoji="0" lang="fr-FR" altLang="fr-FR" sz="1000" b="0" i="0" u="none" strike="noStrike" cap="none" normalizeH="0" baseline="0" dirty="0">
                  <a:ln>
                    <a:noFill/>
                  </a:ln>
                  <a:solidFill>
                    <a:schemeClr val="tx1"/>
                  </a:solidFill>
                  <a:effectLst/>
                  <a:latin typeface="Arial" panose="020B0604020202020204" pitchFamily="34" charset="0"/>
                </a:rPr>
                <a:t> arguments, the name of the file and and the mode for which we would like to open the file. By default, when only the filename is passed, the open </a:t>
              </a:r>
              <a:r>
                <a:rPr kumimoji="0" lang="fr-FR" altLang="fr-FR" sz="1000" b="0" i="0" u="none" strike="noStrike" cap="none" normalizeH="0" baseline="0" dirty="0" err="1">
                  <a:ln>
                    <a:noFill/>
                  </a:ln>
                  <a:solidFill>
                    <a:schemeClr val="tx1"/>
                  </a:solidFill>
                  <a:effectLst/>
                  <a:latin typeface="Arial" panose="020B0604020202020204" pitchFamily="34" charset="0"/>
                </a:rPr>
                <a:t>function</a:t>
              </a:r>
              <a:r>
                <a:rPr kumimoji="0" lang="fr-FR" altLang="fr-FR" sz="1000" b="0" i="0" u="none" strike="noStrike" cap="none" normalizeH="0" baseline="0" dirty="0">
                  <a:ln>
                    <a:noFill/>
                  </a:ln>
                  <a:solidFill>
                    <a:schemeClr val="tx1"/>
                  </a:solidFill>
                  <a:effectLst/>
                  <a:latin typeface="Arial" panose="020B0604020202020204" pitchFamily="34" charset="0"/>
                </a:rPr>
                <a:t>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from </a:t>
            </a:r>
            <a:r>
              <a:rPr kumimoji="0" lang="fr-FR" altLang="fr-FR" sz="1800" b="0" i="0" u="none" strike="noStrike" cap="none" normalizeH="0" baseline="0" dirty="0">
                <a:ln>
                  <a:noFill/>
                </a:ln>
                <a:solidFill>
                  <a:srgbClr val="C3CEE3"/>
                </a:solidFill>
                <a:effectLst/>
                <a:latin typeface="JetBrains Mono"/>
              </a:rPr>
              <a:t>pathlib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Path</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"*.py"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 python</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repertoires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villes.json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lang="fr-FR" altLang="fr-FR" sz="1400" dirty="0">
                <a:solidFill>
                  <a:srgbClr val="C3E88D"/>
                </a:solidFill>
                <a:latin typeface="JetBrains Mono"/>
              </a:rPr>
              <a:t>'</a:t>
            </a:r>
            <a:r>
              <a:rPr kumimoji="0" lang="fr-FR" altLang="fr-FR" sz="1400" b="0" i="0" u="none" strike="noStrike" cap="none" normalizeH="0" baseline="0" dirty="0" err="1">
                <a:ln>
                  <a:noFill/>
                </a:ln>
                <a:solidFill>
                  <a:srgbClr val="C3E88D"/>
                </a:solidFill>
                <a:effectLst/>
                <a:latin typeface="JetBrains Mono"/>
              </a:rPr>
              <a:t>quantiteFournitures.json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'dir2'</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296</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time</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r"C:\Users\MOTTIER LUCIE\Documents"</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"Python"</a:t>
            </a:r>
            <a:br>
              <a:rPr kumimoji="0" lang="fr-FR" altLang="fr-FR" sz="1400" b="0" i="0" u="none" strike="noStrike" cap="none" normalizeH="0" baseline="0" dirty="0">
                <a:ln>
                  <a:noFill/>
                </a:ln>
                <a:solidFill>
                  <a:srgbClr val="C3E88D"/>
                </a:solidFill>
                <a:effectLst/>
                <a:latin typeface="JetBrains Mono"/>
              </a:rPr>
            </a:b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nbsec </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input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"Entrez un temps de rafraichissement:"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1" u="none" strike="noStrike" cap="none" normalizeH="0" baseline="0" dirty="0">
                <a:ln>
                  <a:noFill/>
                </a:ln>
                <a:solidFill>
                  <a:srgbClr val="C792EA"/>
                </a:solidFill>
                <a:effectLst/>
                <a:latin typeface="JetBrains Mono"/>
              </a:rPr>
              <a:t>not in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"Dossier introuvable..."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time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sleep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nbsec</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"Trouve"</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297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"c:\MOTTIER Lucie\Documents\GitHub</a:t>
            </a:r>
            <a:r>
              <a:rPr kumimoji="0" lang="fr-FR" altLang="fr-FR" sz="1800" b="0" i="0" u="none" strike="noStrike" cap="none" normalizeH="0" baseline="0" dirty="0">
                <a:ln>
                  <a:noFill/>
                </a:ln>
                <a:solidFill>
                  <a:srgbClr val="C3CEE3"/>
                </a:solidFill>
                <a:effectLst/>
                <a:latin typeface="JetBrains Mono"/>
              </a:rPr>
              <a:t>\Udemy</a:t>
            </a:r>
            <a:r>
              <a:rPr kumimoji="0" lang="fr-FR" altLang="fr-FR" sz="1800" b="0" i="0" u="none" strike="noStrike" cap="none" normalizeH="0" baseline="0" dirty="0">
                <a:ln>
                  <a:noFill/>
                </a:ln>
                <a:solidFill>
                  <a:srgbClr val="C3E88D"/>
                </a:solidFill>
                <a:effectLst/>
                <a:latin typeface="JetBrains Mono"/>
              </a:rPr>
              <a:t>\ 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"test"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not not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exists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Autre possibilite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F78C6C"/>
                </a:solidFill>
                <a:effectLst/>
                <a:latin typeface="JetBrains Mono"/>
              </a:rPr>
              <a:t>exist_ok</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C792EA"/>
                </a:solidFill>
                <a:effectLst/>
                <a:latin typeface="JetBrains Mono"/>
              </a:rPr>
              <a:t>True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 dossier1 / dossier2 / dossier3"</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cree les trois dossiers</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Tree>
    <p:extLst>
      <p:ext uri="{BB962C8B-B14F-4D97-AF65-F5344CB8AC3E}">
        <p14:creationId xmlns:p14="http://schemas.microsoft.com/office/powerpoint/2010/main" val="2386741479"/>
      </p:ext>
    </p:extLst>
  </p:cSld>
  <p:clrMapOvr>
    <a:overrideClrMapping bg1="lt1" tx1="dk1" bg2="lt2" tx2="dk2" accent1="accent1" accent2="accent2" accent3="accent3" accent4="accent4" accent5="accent5" accent6="accent6" hlink="hlink" folHlink="folHlink"/>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"c:\MOTTIER Lucie\Documents\GitHub</a:t>
            </a:r>
            <a:r>
              <a:rPr kumimoji="0" lang="fr-FR" altLang="fr-FR" sz="1400" b="0" i="0" u="none" strike="noStrike" cap="none" normalizeH="0" baseline="0" dirty="0">
                <a:ln>
                  <a:noFill/>
                </a:ln>
                <a:solidFill>
                  <a:srgbClr val="C3CEE3"/>
                </a:solidFill>
                <a:effectLst/>
                <a:latin typeface="JetBrains Mono"/>
              </a:rPr>
              <a:t>\Udemy</a:t>
            </a:r>
            <a:r>
              <a:rPr kumimoji="0" lang="fr-FR" altLang="fr-FR" sz="1400" b="0" i="0" u="none" strike="noStrike" cap="none" normalizeH="0" baseline="0" dirty="0">
                <a:ln>
                  <a:noFill/>
                </a:ln>
                <a:solidFill>
                  <a:srgbClr val="C3E88D"/>
                </a:solidFill>
                <a:effectLst/>
                <a:latin typeface="JetBrains Mono"/>
              </a:rPr>
              <a:t>\ LaFormationCompletePython"</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"test"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removedirs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il n’y a pas d’équivalent à makedir(dossier, </a:t>
            </a:r>
            <a:r>
              <a:rPr kumimoji="0" lang="fr-FR" altLang="fr-FR" sz="1400" b="0" i="1" u="none" strike="noStrike" cap="none" normalizeH="0" baseline="0" dirty="0" err="1">
                <a:ln>
                  <a:noFill/>
                </a:ln>
                <a:solidFill>
                  <a:srgbClr val="717CB4"/>
                </a:solidFill>
                <a:effectLst/>
                <a:latin typeface="JetBrains Mono"/>
              </a:rPr>
              <a:t>exist_ok</a:t>
            </a:r>
            <a:r>
              <a:rPr kumimoji="0" lang="fr-FR" altLang="fr-FR" sz="1400" b="0" i="1" u="none" strike="noStrike" cap="none" normalizeH="0" baseline="0" dirty="0">
                <a:ln>
                  <a:noFill/>
                </a:ln>
                <a:solidFill>
                  <a:srgbClr val="717CB4"/>
                </a:solidFill>
                <a:effectLst/>
                <a:latin typeface="JetBrains Mono"/>
              </a:rPr>
              <a:t>=True) donc nous sommes oblige d’utiliser une structure conditionnelle.</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170372"/>
            <a:ext cx="101656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shutil</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err="1">
                <a:ln>
                  <a:noFill/>
                </a:ln>
                <a:solidFill>
                  <a:srgbClr val="C3CEE3"/>
                </a:solidFill>
                <a:effectLst/>
                <a:latin typeface="JetBrains Mono"/>
              </a:rPr>
              <a:t>os</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remove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"/tmp/dir/exemple.txt"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C3CEE3"/>
                </a:solidFill>
                <a:effectLst/>
                <a:latin typeface="JetBrains Mono"/>
              </a:rPr>
              <a:t>shutil</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rmtree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"/tmp/dir/perso"</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a:t>
            </a:r>
            <a:r>
              <a:rPr kumimoji="0" lang="fr-FR" altLang="fr-FR" sz="1000" b="0" i="0" u="none" strike="noStrike" cap="none" normalizeH="0" baseline="0" dirty="0" err="1">
                <a:ln>
                  <a:noFill/>
                </a:ln>
                <a:solidFill>
                  <a:srgbClr val="C3E88D"/>
                </a:solidFill>
                <a:effectLst/>
                <a:latin typeface="JetBrains Mono"/>
              </a:rPr>
              <a:t>please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people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f"Your</a:t>
            </a:r>
            <a:r>
              <a:rPr kumimoji="0" lang="fr-FR" altLang="fr-FR" sz="1000" b="0" i="0" u="none" strike="noStrike" cap="none" normalizeH="0" baseline="0" dirty="0">
                <a:ln>
                  <a:noFill/>
                </a:ln>
                <a:solidFill>
                  <a:srgbClr val="C3E88D"/>
                </a:solidFill>
                <a:effectLst/>
                <a:latin typeface="JetBrains Mono"/>
              </a:rPr>
              <a:t>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t>
            </a:r>
            <a:r>
              <a:rPr kumimoji="0" lang="fr-FR" altLang="fr-FR" sz="1100" b="0" i="1" u="none" strike="noStrike" cap="none" normalizeH="0" baseline="0" dirty="0" err="1">
                <a:ln>
                  <a:noFill/>
                </a:ln>
                <a:effectLst/>
                <a:latin typeface="JetBrains Mono"/>
              </a:rPr>
              <a:t>where</a:t>
            </a:r>
            <a:r>
              <a:rPr kumimoji="0" lang="fr-FR" altLang="fr-FR" sz="1100" b="0" i="1" u="none" strike="noStrike" cap="none" normalizeH="0" baseline="0" dirty="0">
                <a:ln>
                  <a:noFill/>
                </a:ln>
                <a:effectLst/>
                <a:latin typeface="JetBrains Mono"/>
              </a:rPr>
              <a:t>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Tree>
    <p:extLst>
      <p:ext uri="{BB962C8B-B14F-4D97-AF65-F5344CB8AC3E}">
        <p14:creationId xmlns:p14="http://schemas.microsoft.com/office/powerpoint/2010/main" val="3801211757"/>
      </p:ext>
    </p:extLst>
  </p:cSld>
  <p:clrMapOvr>
    <a:overrideClrMapping bg1="lt1" tx1="dk1" bg2="lt2" tx2="dk2" accent1="accent1" accent2="accent2" accent3="accent3" accent4="accent4" accent5="accent5" accent6="accent6" hlink="hlink" folHlink="folHlink"/>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302</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303</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overrideClrMapping bg1="lt1" tx1="dk1" bg2="lt2" tx2="dk2" accent1="accent1" accent2="accent2" accent3="accent3" accent4="accent4" accent5="accent5" accent6="accent6" hlink="hlink" folHlink="folHlink"/>
  </p:clrMapOvr>
</p:sld>
</file>

<file path=ppt/slides/slide3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function</a:t>
            </a:r>
            <a:r>
              <a:rPr kumimoji="0" lang="fr-FR" altLang="fr-FR" sz="1050" b="0" i="1" u="none" strike="noStrike" cap="none" normalizeH="0" baseline="0" dirty="0">
                <a:ln>
                  <a:noFill/>
                </a:ln>
                <a:solidFill>
                  <a:srgbClr val="717CB4"/>
                </a:solidFill>
                <a:effectLst/>
                <a:latin typeface="JetBrains Mono"/>
              </a:rPr>
              <a:t>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function</a:t>
            </a:r>
            <a:r>
              <a:rPr kumimoji="0" lang="fr-FR" altLang="fr-FR" sz="1050" b="0" i="1" u="none" strike="noStrike" cap="none" normalizeH="0" baseline="0" dirty="0">
                <a:ln>
                  <a:noFill/>
                </a:ln>
                <a:solidFill>
                  <a:srgbClr val="717CB4"/>
                </a:solidFill>
                <a:effectLst/>
                <a:latin typeface="JetBrains Mono"/>
              </a:rPr>
              <a:t> takes in </a:t>
            </a:r>
            <a:r>
              <a:rPr kumimoji="0" lang="fr-FR" altLang="fr-FR" sz="1050" b="0" i="1" u="none" strike="noStrike" cap="none" normalizeH="0" baseline="0" dirty="0" err="1">
                <a:ln>
                  <a:noFill/>
                </a:ln>
                <a:solidFill>
                  <a:srgbClr val="717CB4"/>
                </a:solidFill>
                <a:effectLst/>
                <a:latin typeface="JetBrains Mono"/>
              </a:rPr>
              <a:t>two</a:t>
            </a:r>
            <a:r>
              <a:rPr kumimoji="0" lang="fr-FR" altLang="fr-FR" sz="1050" b="0" i="1" u="none" strike="noStrike" cap="none" normalizeH="0" baseline="0" dirty="0">
                <a:ln>
                  <a:noFill/>
                </a:ln>
                <a:solidFill>
                  <a:srgbClr val="717CB4"/>
                </a:solidFill>
                <a:effectLst/>
                <a:latin typeface="JetBrains Mono"/>
              </a:rPr>
              <a:t>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function</a:t>
            </a:r>
            <a:r>
              <a:rPr kumimoji="0" lang="fr-FR" altLang="fr-FR" sz="1050" b="0" i="1" u="none" strike="noStrike" cap="none" normalizeH="0" baseline="0" dirty="0">
                <a:ln>
                  <a:noFill/>
                </a:ln>
                <a:solidFill>
                  <a:srgbClr val="717CB4"/>
                </a:solidFill>
                <a:effectLst/>
                <a:latin typeface="JetBrains Mono"/>
              </a:rPr>
              <a:t>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learn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a:t>
            </a:r>
            <a:r>
              <a:rPr kumimoji="0" lang="fr-FR" altLang="fr-FR" sz="1050" b="0" i="1" u="none" strike="noStrike" cap="none" normalizeH="0" baseline="0" dirty="0" err="1">
                <a:ln>
                  <a:noFill/>
                </a:ln>
                <a:solidFill>
                  <a:srgbClr val="717CB4"/>
                </a:solidFill>
                <a:effectLst/>
                <a:latin typeface="JetBrains Mono"/>
              </a:rPr>
              <a:t>calc.multiply</a:t>
            </a:r>
            <a:r>
              <a:rPr kumimoji="0" lang="fr-FR" altLang="fr-FR" sz="1050" b="0" i="1" u="none" strike="noStrike" cap="none" normalizeH="0" baseline="0" dirty="0">
                <a:ln>
                  <a:noFill/>
                </a:ln>
                <a:solidFill>
                  <a:srgbClr val="717CB4"/>
                </a:solidFill>
                <a:effectLst/>
                <a:latin typeface="JetBrains Mono"/>
              </a:rPr>
              <a:t>(10,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calc</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72572"/>
      </p:ext>
    </p:extLst>
  </p:cSld>
  <p:clrMapOvr>
    <a:overrideClrMapping bg1="lt1" tx1="dk1" bg2="lt2" tx2="dk2" accent1="accent1" accent2="accent2" accent3="accent3" accent4="accent4" accent5="accent5" accent6="accent6" hlink="hlink" folHlink="folHlink"/>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a:t>os.path.join()</a:t>
            </a:r>
          </a:p>
          <a:p>
            <a:r>
              <a:rPr lang="fr-FR" dirty="0"/>
              <a:t>   Creation d’un dossier avec </a:t>
            </a:r>
            <a:r>
              <a:rPr lang="fr-FR" b="1" dirty="0"/>
              <a:t>os.makedirs(dossier, </a:t>
            </a:r>
            <a:r>
              <a:rPr lang="fr-FR" b="1" dirty="0" err="1"/>
              <a:t>exist_ok</a:t>
            </a:r>
            <a:r>
              <a:rPr lang="fr-FR" b="1" dirty="0"/>
              <a:t>=True)</a:t>
            </a:r>
          </a:p>
          <a:p>
            <a:r>
              <a:rPr lang="fr-FR" dirty="0"/>
              <a:t>   Verification de l’existence d’un dossier avec </a:t>
            </a:r>
            <a:r>
              <a:rPr lang="fr-FR" b="1" dirty="0"/>
              <a:t>os.path.exists(dossier)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err="1">
                <a:solidFill>
                  <a:schemeClr val="accent5"/>
                </a:solidFill>
              </a:rPr>
              <a:t>os.path.split</a:t>
            </a:r>
            <a:r>
              <a:rPr lang="fr-FR" dirty="0">
                <a:solidFill>
                  <a:schemeClr val="accent5"/>
                </a:solidFill>
              </a:rPr>
              <a: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309</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err="1"/>
              <a:t>os.path.split</a:t>
            </a:r>
            <a:r>
              <a:rPr lang="fr-FR" sz="1400" dirty="0"/>
              <a:t> divise le path en 2 parties:</a:t>
            </a:r>
          </a:p>
          <a:p>
            <a:r>
              <a:rPr lang="fr-FR" sz="1400" dirty="0" err="1"/>
              <a:t>os.path.split</a:t>
            </a:r>
            <a:r>
              <a:rPr lang="fr-FR" sz="1400" dirty="0"/>
              <a:t>(f)[0] = retourne le path jusqu’au fichier</a:t>
            </a:r>
          </a:p>
          <a:p>
            <a:r>
              <a:rPr lang="fr-FR" sz="1400" dirty="0" err="1"/>
              <a:t>os.path.split</a:t>
            </a:r>
            <a:r>
              <a:rPr lang="fr-FR" sz="1400" dirty="0"/>
              <a: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310</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311</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600A1B73-134F-4E0D-984D-7C769300B60A}"/>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83A7DF9E-76E7-4D64-A299-23E11999206B}"/>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a:solidFill>
                  <a:schemeClr val="bg1"/>
                </a:solidFill>
              </a:rPr>
              <a:t>shutil.move("fichier1.txt",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a:t>
            </a:r>
            <a:r>
              <a:rPr lang="fr-FR" sz="1200" dirty="0" err="1">
                <a:solidFill>
                  <a:schemeClr val="bg1"/>
                </a:solidFill>
              </a:rPr>
              <a:t>message_a_ecrire</a:t>
            </a:r>
            <a:endParaRPr lang="fr-FR" sz="120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a:t>
            </a:r>
            <a:r>
              <a:rPr lang="fr-FR" sz="1200" dirty="0" err="1">
                <a:solidFill>
                  <a:schemeClr val="bg1"/>
                </a:solidFill>
              </a:rPr>
              <a:t>tab.ecrire</a:t>
            </a:r>
            <a:r>
              <a:rPr lang="fr-FR" sz="1200" dirty="0">
                <a:solidFill>
                  <a:schemeClr val="bg1"/>
                </a:solidFill>
              </a:rPr>
              <a:t>("Coooool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a:t>
            </a:r>
            <a:r>
              <a:rPr lang="fr-FR" sz="1200" dirty="0" err="1">
                <a:solidFill>
                  <a:schemeClr val="bg1"/>
                </a:solidFill>
              </a:rPr>
              <a:t>tab.ecrire</a:t>
            </a:r>
            <a:r>
              <a:rPr lang="fr-FR" sz="1200" dirty="0">
                <a:solidFill>
                  <a:schemeClr val="bg1"/>
                </a:solidFill>
              </a:rPr>
              <a:t>("Joyeux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a:t>
            </a:r>
            <a:r>
              <a:rPr lang="fr-FR" sz="1200" dirty="0" err="1"/>
              <a:t>tab.ecrire</a:t>
            </a:r>
            <a:r>
              <a:rPr lang="fr-FR" sz="1200" dirty="0"/>
              <a:t>(…),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tab.ecrire</a:t>
            </a:r>
            <a:endParaRPr lang="fr-FR" sz="1200" dirty="0">
              <a:solidFill>
                <a:schemeClr val="bg1"/>
              </a:solidFill>
            </a:endParaRPr>
          </a:p>
          <a:p>
            <a:r>
              <a:rPr lang="fr-FR" sz="1200" dirty="0">
                <a:solidFill>
                  <a:schemeClr val="bg1"/>
                </a:solidFill>
              </a:rPr>
              <a:t>&lt;bound method </a:t>
            </a:r>
            <a:r>
              <a:rPr lang="fr-FR" sz="1200" dirty="0" err="1">
                <a:solidFill>
                  <a:schemeClr val="bg1"/>
                </a:solidFill>
              </a:rPr>
              <a:t>TableauNoir.ecrire</a:t>
            </a:r>
            <a:r>
              <a:rPr lang="fr-FR" sz="1200" dirty="0">
                <a:solidFill>
                  <a:schemeClr val="bg1"/>
                </a:solidFill>
              </a:rPr>
              <a:t> of &lt;__main__.TableauNoir object at 0x00B3F3F0&gt;&gt;</a:t>
            </a:r>
          </a:p>
          <a:p>
            <a:r>
              <a:rPr lang="fr-FR" sz="1200" dirty="0">
                <a:solidFill>
                  <a:schemeClr val="bg1"/>
                </a:solidFill>
              </a:rPr>
              <a:t>&gt;&gt;&gt; </a:t>
            </a:r>
            <a:r>
              <a:rPr lang="fr-FR" sz="1200" dirty="0" err="1">
                <a:solidFill>
                  <a:schemeClr val="bg1"/>
                </a:solidFill>
              </a:rPr>
              <a:t>TableauNoir.ecrire</a:t>
            </a:r>
            <a:endParaRPr lang="fr-FR" sz="1200" dirty="0">
              <a:solidFill>
                <a:schemeClr val="bg1"/>
              </a:solidFill>
            </a:endParaRPr>
          </a:p>
          <a:p>
            <a:r>
              <a:rPr lang="fr-FR" sz="1200" dirty="0">
                <a:solidFill>
                  <a:schemeClr val="bg1"/>
                </a:solidFill>
              </a:rPr>
              <a:t>&lt;</a:t>
            </a:r>
            <a:r>
              <a:rPr lang="fr-FR" sz="1200" dirty="0" err="1">
                <a:solidFill>
                  <a:schemeClr val="bg1"/>
                </a:solidFill>
              </a:rPr>
              <a:t>function</a:t>
            </a:r>
            <a:r>
              <a:rPr lang="fr-FR" sz="1200" dirty="0">
                <a:solidFill>
                  <a:schemeClr val="bg1"/>
                </a:solidFill>
              </a:rPr>
              <a:t> ecrire at 0x00BA5810&gt;</a:t>
            </a:r>
          </a:p>
          <a:p>
            <a:r>
              <a:rPr lang="fr-FR" sz="1200" dirty="0">
                <a:solidFill>
                  <a:schemeClr val="bg1"/>
                </a:solidFill>
              </a:rPr>
              <a:t>&gt;&gt;&gt; help(</a:t>
            </a:r>
            <a:r>
              <a:rPr lang="fr-FR" sz="1200" dirty="0" err="1">
                <a:solidFill>
                  <a:schemeClr val="bg1"/>
                </a:solidFill>
              </a:rPr>
              <a:t>TableauNoir.ecrire</a:t>
            </a:r>
            <a:r>
              <a:rPr lang="fr-FR" sz="1200" dirty="0">
                <a:solidFill>
                  <a:schemeClr val="bg1"/>
                </a:solidFill>
              </a:rPr>
              <a:t>)</a:t>
            </a:r>
          </a:p>
          <a:p>
            <a:r>
              <a:rPr lang="fr-FR" sz="1200" dirty="0">
                <a:solidFill>
                  <a:schemeClr val="bg1"/>
                </a:solidFill>
              </a:rPr>
              <a:t>Help on </a:t>
            </a:r>
            <a:r>
              <a:rPr lang="fr-FR" sz="1200" dirty="0" err="1">
                <a:solidFill>
                  <a:schemeClr val="bg1"/>
                </a:solidFill>
              </a:rPr>
              <a:t>function</a:t>
            </a:r>
            <a:r>
              <a:rPr lang="fr-FR" sz="1200" dirty="0">
                <a:solidFill>
                  <a:schemeClr val="bg1"/>
                </a:solidFill>
              </a:rPr>
              <a:t> ecrire in module __main__:</a:t>
            </a:r>
          </a:p>
          <a:p>
            <a:r>
              <a:rPr lang="fr-FR" sz="1200" dirty="0">
                <a:solidFill>
                  <a:schemeClr val="bg1"/>
                </a:solidFill>
              </a:rPr>
              <a:t>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a:t>
            </a:r>
            <a:r>
              <a:rPr lang="fr-FR" sz="1200" dirty="0" err="1">
                <a:solidFill>
                  <a:schemeClr val="bg1"/>
                </a:solidFill>
              </a:rPr>
              <a:t>TableauNoir.ecrire</a:t>
            </a:r>
            <a:r>
              <a:rPr lang="fr-FR" sz="1200" dirty="0">
                <a:solidFill>
                  <a:schemeClr val="bg1"/>
                </a:solidFill>
              </a:rPr>
              <a:t>(tab,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a:t>
            </a:r>
            <a:r>
              <a:rPr lang="fr-FR" sz="1200" dirty="0" err="1"/>
              <a:t>tab.ecrire</a:t>
            </a:r>
            <a:r>
              <a:rPr lang="fr-FR" sz="1200" dirty="0"/>
              <a:t>(…), cela revient au même que si vous écrivez </a:t>
            </a:r>
            <a:r>
              <a:rPr lang="fr-FR" sz="1200" dirty="0" err="1"/>
              <a:t>TableauNoir.ecrire</a:t>
            </a:r>
            <a:r>
              <a:rPr lang="fr-FR" sz="1200" dirty="0"/>
              <a:t>(tab,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("Salut tout le monde.")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a:t>
            </a:r>
            <a:r>
              <a:rPr lang="fr-FR" sz="1200" dirty="0" err="1">
                <a:solidFill>
                  <a:schemeClr val="accent2"/>
                </a:solidFill>
              </a:rPr>
              <a:t>class_method</a:t>
            </a:r>
            <a:r>
              <a:rPr lang="fr-FR" sz="1200" dirty="0">
                <a:solidFill>
                  <a:schemeClr val="accent2"/>
                </a:solidFill>
              </a:rPr>
              <a:t>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a:t>
            </a:r>
            <a:r>
              <a:rPr lang="fr-FR" sz="1200" dirty="0" err="1">
                <a:solidFill>
                  <a:schemeClr val="accent2"/>
                </a:solidFill>
              </a:rPr>
              <a:t>static_method</a:t>
            </a:r>
            <a:r>
              <a:rPr lang="fr-FR" sz="1200" dirty="0">
                <a:solidFill>
                  <a:schemeClr val="accent2"/>
                </a:solidFill>
              </a:rPr>
              <a:t>.’’</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err="1">
                <a:solidFill>
                  <a:schemeClr val="bg1"/>
                </a:solidFill>
              </a:rPr>
              <a:t>ClassTest.class_method</a:t>
            </a:r>
            <a:r>
              <a:rPr lang="fr-FR" sz="1200" dirty="0">
                <a:solidFill>
                  <a:schemeClr val="bg1"/>
                </a:solidFill>
              </a:rPr>
              <a:t>()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a:t>
            </a:r>
            <a:r>
              <a:rPr lang="fr-FR" sz="1200" dirty="0" err="1">
                <a:solidFill>
                  <a:schemeClr val="bg1"/>
                </a:solidFill>
              </a:rPr>
              <a:t>class_method</a:t>
            </a:r>
            <a:r>
              <a:rPr lang="fr-FR" sz="1200" dirty="0">
                <a:solidFill>
                  <a:schemeClr val="bg1"/>
                </a:solidFill>
              </a:rPr>
              <a:t> of &lt;class ‘__main__.ClassTest’&gt;</a:t>
            </a:r>
          </a:p>
          <a:p>
            <a:endParaRPr lang="fr-FR" sz="1200" dirty="0">
              <a:solidFill>
                <a:schemeClr val="bg1"/>
              </a:solidFill>
            </a:endParaRPr>
          </a:p>
          <a:p>
            <a:r>
              <a:rPr lang="fr-FR" sz="1200" dirty="0" err="1">
                <a:solidFill>
                  <a:schemeClr val="bg1"/>
                </a:solidFill>
              </a:rPr>
              <a:t>ClassTest.static_method</a:t>
            </a:r>
            <a:r>
              <a:rPr lang="fr-FR" sz="1200" dirty="0">
                <a:solidFill>
                  <a:schemeClr val="bg1"/>
                </a:solidFill>
              </a:rPr>
              <a:t>()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337</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132465003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846659"/>
          </a:xfrm>
          <a:prstGeom prst="rect">
            <a:avLst/>
          </a:prstGeom>
          <a:noFill/>
        </p:spPr>
        <p:txBody>
          <a:bodyPr wrap="square" rtlCol="0">
            <a:spAutoFit/>
          </a:bodyPr>
          <a:lstStyle/>
          <a:p>
            <a:r>
              <a:rPr lang="en-US" sz="1200" dirty="0"/>
              <a:t>There are 3 types of methods:</a:t>
            </a:r>
          </a:p>
          <a:p>
            <a:pPr marL="342900" indent="-342900">
              <a:buFont typeface="+mj-lt"/>
              <a:buAutoNum type="arabicPeriod"/>
            </a:pPr>
            <a:r>
              <a:rPr lang="en-US" sz="1200" dirty="0"/>
              <a:t>One which take an instance as first argument</a:t>
            </a:r>
          </a:p>
          <a:p>
            <a:pPr marL="342900" indent="-342900">
              <a:buFont typeface="+mj-lt"/>
              <a:buAutoNum type="arabicPeriod"/>
            </a:pPr>
            <a:r>
              <a:rPr lang="en-US" sz="1200" dirty="0"/>
              <a:t>A second one which take a class as argument</a:t>
            </a:r>
          </a:p>
          <a:p>
            <a:pPr marL="342900" indent="-342900">
              <a:buFont typeface="+mj-lt"/>
              <a:buAutoNum type="arabicPeriod"/>
            </a:pPr>
            <a:r>
              <a:rPr lang="en-US" sz="1200" dirty="0"/>
              <a:t>A third one which take nothing as argument</a:t>
            </a:r>
          </a:p>
          <a:p>
            <a:r>
              <a:rPr lang="en-US" sz="1200" dirty="0"/>
              <a:t>Class method are used when you want something to have access to the class</a:t>
            </a:r>
            <a:endParaRPr lang="fr-FR" sz="120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here’s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a:t>
            </a:r>
            <a:r>
              <a:rPr kumimoji="0" lang="fr-FR" altLang="fr-FR" sz="900" b="0" i="0" u="none" strike="noStrike" cap="none" normalizeH="0" baseline="0" dirty="0" err="1">
                <a:ln>
                  <a:noFill/>
                </a:ln>
                <a:solidFill>
                  <a:srgbClr val="C3E88D"/>
                </a:solidFill>
                <a:effectLst/>
                <a:latin typeface="JetBrains Mono"/>
              </a:rPr>
              <a:t>Class.method</a:t>
            </a:r>
            <a:r>
              <a:rPr kumimoji="0" lang="fr-FR" altLang="fr-FR" sz="900" b="0" i="0" u="none" strike="noStrike" cap="none" normalizeH="0" baseline="0" dirty="0">
                <a:ln>
                  <a:noFill/>
                </a:ln>
                <a:solidFill>
                  <a:srgbClr val="C3E88D"/>
                </a:solidFill>
                <a:effectLst/>
                <a:latin typeface="JetBrains Mono"/>
              </a:rPr>
              <a:t>(object)`,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err="1">
                <a:solidFill>
                  <a:schemeClr val="accent1"/>
                </a:solidFill>
              </a:rPr>
              <a:t>cls</a:t>
            </a:r>
            <a:r>
              <a:rPr lang="en-US" sz="1200" dirty="0" err="1">
                <a:solidFill>
                  <a:schemeClr val="bg1"/>
                </a:solidFill>
              </a:rPr>
              <a:t>.TYPES</a:t>
            </a:r>
            <a:r>
              <a:rPr lang="en-US" sz="1200" dirty="0">
                <a:solidFill>
                  <a:schemeClr val="bg1"/>
                </a:solidFill>
              </a:rPr>
              <a:t>[0],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err="1">
                <a:solidFill>
                  <a:schemeClr val="accent1"/>
                </a:solidFill>
              </a:rPr>
              <a:t>cls</a:t>
            </a:r>
            <a:r>
              <a:rPr lang="en-US" sz="1200" dirty="0" err="1">
                <a:solidFill>
                  <a:schemeClr val="bg1"/>
                </a:solidFill>
              </a:rPr>
              <a:t>.TYPES</a:t>
            </a:r>
            <a:r>
              <a:rPr lang="en-US" sz="1200" dirty="0">
                <a:solidFill>
                  <a:schemeClr val="bg1"/>
                </a:solidFill>
              </a:rPr>
              <a:t>[1],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340</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a:t>
            </a:r>
            <a:r>
              <a:rPr kumimoji="0" lang="fr-FR" altLang="fr-FR" sz="800" b="0" i="1" u="none" strike="noStrike" cap="none" normalizeH="0" baseline="0" dirty="0" err="1">
                <a:ln>
                  <a:noFill/>
                </a:ln>
                <a:solidFill>
                  <a:srgbClr val="717CB4"/>
                </a:solidFill>
                <a:effectLst/>
                <a:latin typeface="JetBrains Mono"/>
              </a:rPr>
              <a:t>two</a:t>
            </a:r>
            <a:r>
              <a:rPr kumimoji="0" lang="fr-FR" altLang="fr-FR" sz="800" b="0" i="1" u="none" strike="noStrike" cap="none" normalizeH="0" baseline="0" dirty="0">
                <a:ln>
                  <a:noFill/>
                </a:ln>
                <a:solidFill>
                  <a:srgbClr val="717CB4"/>
                </a:solidFill>
                <a:effectLst/>
                <a:latin typeface="JetBrains Mono"/>
              </a:rPr>
              <a:t>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a:t>
            </a:r>
            <a:r>
              <a:rPr kumimoji="0" lang="fr-FR" altLang="fr-FR" sz="800" b="0" i="1" u="none" strike="noStrike" cap="none" normalizeH="0" baseline="0" dirty="0" err="1">
                <a:ln>
                  <a:noFill/>
                </a:ln>
                <a:solidFill>
                  <a:srgbClr val="717CB4"/>
                </a:solidFill>
                <a:effectLst/>
                <a:latin typeface="JetBrains Mono"/>
              </a:rPr>
              <a:t>function</a:t>
            </a:r>
            <a:r>
              <a:rPr kumimoji="0" lang="fr-FR" altLang="fr-FR" sz="800" b="0" i="1" u="none" strike="noStrike" cap="none" normalizeH="0" baseline="0" dirty="0">
                <a:ln>
                  <a:noFill/>
                </a:ln>
                <a:solidFill>
                  <a:srgbClr val="717CB4"/>
                </a:solidFill>
                <a:effectLst/>
                <a:latin typeface="JetBrains Mono"/>
              </a:rPr>
              <a:t>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a:t>
            </a:r>
            <a:r>
              <a:rPr kumimoji="0" lang="fr-FR" altLang="fr-FR" sz="800" b="0" i="0" u="none" strike="noStrike" cap="none" normalizeH="0" baseline="0" dirty="0" err="1">
                <a:ln>
                  <a:noFill/>
                </a:ln>
                <a:solidFill>
                  <a:srgbClr val="C3E88D"/>
                </a:solidFill>
                <a:effectLst/>
                <a:latin typeface="JetBrains Mono"/>
              </a:rPr>
              <a:t>two</a:t>
            </a:r>
            <a:r>
              <a:rPr kumimoji="0" lang="fr-FR" altLang="fr-FR" sz="800" b="0" i="0" u="none" strike="noStrike" cap="none" normalizeH="0" baseline="0" dirty="0">
                <a:ln>
                  <a:noFill/>
                </a:ln>
                <a:solidFill>
                  <a:srgbClr val="C3E88D"/>
                </a:solidFill>
                <a:effectLst/>
                <a:latin typeface="JetBrains Mono"/>
              </a:rPr>
              <a:t>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a:t>
            </a:r>
            <a:r>
              <a:rPr kumimoji="0" lang="fr-FR" altLang="fr-FR" sz="800" b="0" i="0" u="none" strike="noStrike" cap="none" normalizeH="0" baseline="0" dirty="0" err="1">
                <a:ln>
                  <a:noFill/>
                </a:ln>
                <a:solidFill>
                  <a:srgbClr val="C3E88D"/>
                </a:solidFill>
                <a:effectLst/>
                <a:latin typeface="JetBrains Mono"/>
              </a:rPr>
              <a:t>two</a:t>
            </a:r>
            <a:r>
              <a:rPr kumimoji="0" lang="fr-FR" altLang="fr-FR" sz="800" b="0" i="0" u="none" strike="noStrike" cap="none" normalizeH="0" baseline="0" dirty="0">
                <a:ln>
                  <a:noFill/>
                </a:ln>
                <a:solidFill>
                  <a:srgbClr val="C3E88D"/>
                </a:solidFill>
                <a:effectLst/>
                <a:latin typeface="JetBrains Mono"/>
              </a:rPr>
              <a:t>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number</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a:t>
            </a:r>
            <a:r>
              <a:rPr kumimoji="0" lang="fr-FR" altLang="fr-FR" sz="800" b="0" i="0" u="none" strike="noStrike" cap="none" normalizeH="0" baseline="0" dirty="0" err="1">
                <a:ln>
                  <a:noFill/>
                </a:ln>
                <a:solidFill>
                  <a:srgbClr val="C3E88D"/>
                </a:solidFill>
                <a:effectLst/>
                <a:latin typeface="JetBrains Mono"/>
              </a:rPr>
              <a:t>useful</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FixedFloat</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a:t>
            </a:r>
            <a:r>
              <a:rPr kumimoji="0" lang="fr-FR" altLang="fr-FR" sz="800" b="0" i="1" u="none" strike="noStrike" cap="none" normalizeH="0" baseline="0" dirty="0" err="1">
                <a:ln>
                  <a:noFill/>
                </a:ln>
                <a:solidFill>
                  <a:srgbClr val="717CB4"/>
                </a:solidFill>
                <a:effectLst/>
                <a:latin typeface="JetBrains Mono"/>
              </a:rPr>
              <a:t>defining</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from_sum</a:t>
            </a:r>
            <a:r>
              <a:rPr kumimoji="0" lang="fr-FR" altLang="fr-FR" sz="800" b="0" i="1" u="none" strike="noStrike" cap="none" normalizeH="0" baseline="0" dirty="0">
                <a:ln>
                  <a:noFill/>
                </a:ln>
                <a:solidFill>
                  <a:srgbClr val="717CB4"/>
                </a:solidFill>
                <a:effectLst/>
                <a:latin typeface="JetBrains Mono"/>
              </a:rPr>
              <a:t>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354</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355</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my_student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r>
              <a:rPr kumimoji="0" lang="fr-FR" altLang="fr-FR" sz="800" b="0" i="0" u="none" strike="noStrike" cap="none" normalizeH="0" baseline="0" dirty="0" err="1">
                <a:ln>
                  <a:noFill/>
                </a:ln>
                <a:solidFill>
                  <a:srgbClr val="C3E88D"/>
                </a:solidFill>
                <a:effectLst/>
                <a:latin typeface="JetBrains Mono"/>
              </a:rPr>
              <a:t>Finding</a:t>
            </a:r>
            <a:r>
              <a:rPr kumimoji="0" lang="fr-FR" altLang="fr-FR" sz="800" b="0" i="0" u="none" strike="noStrike" cap="none" normalizeH="0" baseline="0" dirty="0">
                <a:ln>
                  <a:noFill/>
                </a:ln>
                <a:solidFill>
                  <a:srgbClr val="C3E88D"/>
                </a:solidFill>
                <a:effectLst/>
                <a:latin typeface="JetBrains Mono"/>
              </a:rPr>
              <a:t>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a:t>
            </a:r>
            <a:r>
              <a:rPr kumimoji="0" lang="fr-FR" altLang="fr-FR" sz="800" b="0" i="0" u="none" strike="noStrike" cap="none" normalizeH="0" baseline="0" dirty="0" err="1">
                <a:ln>
                  <a:noFill/>
                </a:ln>
                <a:solidFill>
                  <a:srgbClr val="C3E88D"/>
                </a:solidFill>
                <a:effectLst/>
                <a:latin typeface="JetBrains Mono"/>
              </a:rPr>
              <a:t>operators</a:t>
            </a:r>
            <a:r>
              <a:rPr kumimoji="0" lang="fr-FR" altLang="fr-FR" sz="800" b="0" i="0" u="none" strike="noStrike" cap="none" normalizeH="0" baseline="0" dirty="0">
                <a:ln>
                  <a:noFill/>
                </a:ln>
                <a:solidFill>
                  <a:srgbClr val="C3E88D"/>
                </a:solidFill>
                <a:effectLst/>
                <a:latin typeface="JetBrains Mono"/>
              </a:rPr>
              <a:t> do, what boolean </a:t>
            </a:r>
            <a:r>
              <a:rPr kumimoji="0" lang="fr-FR" altLang="fr-FR" sz="800" b="0" i="0" u="none" strike="noStrike" cap="none" normalizeH="0" baseline="0" dirty="0" err="1">
                <a:ln>
                  <a:noFill/>
                </a:ln>
                <a:solidFill>
                  <a:srgbClr val="C3E88D"/>
                </a:solidFill>
                <a:effectLst/>
                <a:latin typeface="JetBrains Mono"/>
              </a:rPr>
              <a:t>operators</a:t>
            </a:r>
            <a:r>
              <a:rPr kumimoji="0" lang="fr-FR" altLang="fr-FR" sz="800" b="0" i="0" u="none" strike="noStrike" cap="none" normalizeH="0" baseline="0" dirty="0">
                <a:ln>
                  <a:noFill/>
                </a:ln>
                <a:solidFill>
                  <a:srgbClr val="C3E88D"/>
                </a:solidFill>
                <a:effectLst/>
                <a:latin typeface="JetBrains Mono"/>
              </a:rPr>
              <a:t>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356</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6" y="1521310"/>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my_club</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1" u="none" strike="noStrike" cap="none" normalizeH="0" baseline="0" dirty="0" err="1">
                <a:ln>
                  <a:noFill/>
                </a:ln>
                <a:solidFill>
                  <a:srgbClr val="82AAFF"/>
                </a:solidFill>
                <a:effectLst/>
                <a:latin typeface="JetBrains Mono"/>
              </a:rPr>
              <a:t>__str</a:t>
            </a:r>
            <a:r>
              <a:rPr kumimoji="0" lang="fr-FR" altLang="fr-FR" sz="800" b="0" i="1" u="none" strike="noStrike" cap="none" normalizeH="0" baseline="0" dirty="0">
                <a:ln>
                  <a:noFill/>
                </a:ln>
                <a:solidFill>
                  <a:srgbClr val="82AAFF"/>
                </a:solidFill>
                <a:effectLst/>
                <a:latin typeface="JetBrains Mono"/>
              </a:rPr>
              <a:t>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866765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357</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a:t>
            </a:r>
            <a:r>
              <a:rPr kumimoji="0" lang="fr-FR" altLang="fr-FR" sz="1000" b="0" i="0" u="none" strike="noStrike" cap="none" normalizeH="0" baseline="0" dirty="0" err="1">
                <a:ln>
                  <a:noFill/>
                </a:ln>
                <a:solidFill>
                  <a:srgbClr val="C3E88D"/>
                </a:solidFill>
                <a:effectLst/>
                <a:latin typeface="JetBrains Mono"/>
              </a:rPr>
              <a:t>function</a:t>
            </a:r>
            <a:r>
              <a:rPr kumimoji="0" lang="fr-FR" altLang="fr-FR" sz="1000" b="0" i="0" u="none" strike="noStrike" cap="none" normalizeH="0" baseline="0" dirty="0">
                <a:ln>
                  <a:noFill/>
                </a:ln>
                <a:solidFill>
                  <a:srgbClr val="C3E88D"/>
                </a:solidFill>
                <a:effectLst/>
                <a:latin typeface="JetBrains Mono"/>
              </a:rPr>
              <a:t>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a:t>
            </a:r>
            <a:r>
              <a:rPr kumimoji="0" lang="fr-FR" altLang="fr-FR" sz="1000" b="0" i="0" u="none" strike="noStrike" cap="none" normalizeH="0" baseline="0" dirty="0" err="1">
                <a:ln>
                  <a:noFill/>
                </a:ln>
                <a:solidFill>
                  <a:srgbClr val="C3E88D"/>
                </a:solidFill>
                <a:effectLst/>
                <a:latin typeface="JetBrains Mono"/>
              </a:rPr>
              <a:t>function</a:t>
            </a:r>
            <a:r>
              <a:rPr kumimoji="0" lang="fr-FR" altLang="fr-FR" sz="1000" b="0" i="0" u="none" strike="noStrike" cap="none" normalizeH="0" baseline="0" dirty="0">
                <a:ln>
                  <a:noFill/>
                </a:ln>
                <a:solidFill>
                  <a:srgbClr val="C3E88D"/>
                </a:solidFill>
                <a:effectLst/>
                <a:latin typeface="JetBrains Mono"/>
              </a:rPr>
              <a:t>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2CAC7CBF-5E39-4FC1-B9E7-11A2E68FE3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let’s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self.my_attribute = mybreed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my_dog.my_attribute</a:t>
            </a: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 name=‘Sammy’,spot=False)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my_dog.breed</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err="1">
                <a:solidFill>
                  <a:schemeClr val="bg1"/>
                </a:solidFill>
              </a:rPr>
              <a:t>my_dog.spots</a:t>
            </a:r>
            <a:endParaRPr lang="fr-FR" sz="1000" dirty="0">
              <a:solidFill>
                <a:schemeClr val="bg1"/>
              </a:solidFill>
            </a:endParaRP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a:t>
            </a:r>
            <a:r>
              <a:rPr lang="fr-FR" sz="1000" dirty="0" err="1">
                <a:solidFill>
                  <a:schemeClr val="bg1"/>
                </a:solidFill>
              </a:rPr>
              <a:t>self.number</a:t>
            </a:r>
            <a:r>
              <a:rPr lang="fr-FR" sz="1000" dirty="0">
                <a:solidFill>
                  <a:schemeClr val="bg1"/>
                </a:solidFill>
              </a:rPr>
              <a:t> car number est fournie en paramètre de la methode par l’utilisateur</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Dog(breed = ‘Lab’, name = ‘Frankie’, spots = 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my_dog.species</a:t>
            </a:r>
            <a:endParaRPr lang="fr-FR" sz="1000" dirty="0">
              <a:solidFill>
                <a:schemeClr val="bg1"/>
              </a:solidFill>
            </a:endParaRP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err="1">
                <a:solidFill>
                  <a:schemeClr val="bg1"/>
                </a:solidFill>
              </a:rPr>
              <a:t>my_dog.bark</a:t>
            </a:r>
            <a:r>
              <a:rPr lang="fr-FR" sz="1000" dirty="0">
                <a:solidFill>
                  <a:schemeClr val="bg1"/>
                </a:solidFill>
              </a:rPr>
              <a:t>(10)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get_circumference(self):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a:solidFill>
                  <a:schemeClr val="bg1"/>
                </a:solidFill>
              </a:rPr>
              <a:t>my_circle.get_circumference()</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368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373</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379</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380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err="1">
                <a:solidFill>
                  <a:schemeClr val="bg1"/>
                </a:solidFill>
              </a:rPr>
              <a:t>mydog.who_am_i</a:t>
            </a:r>
            <a:r>
              <a:rPr lang="en-US" sz="900" dirty="0">
                <a:solidFill>
                  <a:schemeClr val="bg1"/>
                </a:solidFill>
              </a:rPr>
              <a:t>()</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204950500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A45F2994-DC33-4EA6-9D12-B93F4BD668E9}"/>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169536786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310080791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3837929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66200317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424273646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371083436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189358634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391614493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02548736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400419006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349582690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398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4627633"/>
      </p:ext>
    </p:extLst>
  </p:cSld>
  <p:clrMapOvr>
    <a:overrideClrMapping bg1="lt1" tx1="dk1" bg2="lt2" tx2="dk2" accent1="accent1" accent2="accent2" accent3="accent3" accent4="accent4" accent5="accent5" accent6="accent6" hlink="hlink" folHlink="folHlink"/>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1805664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a:t>
            </a:r>
            <a:r>
              <a:rPr lang="fr-FR" sz="1200" dirty="0" err="1"/>
              <a:t>function</a:t>
            </a:r>
            <a:r>
              <a:rPr lang="fr-FR" sz="1200" dirty="0"/>
              <a:t> (def or lambda), and not declared global in that </a:t>
            </a:r>
            <a:r>
              <a:rPr lang="fr-FR" sz="1200" dirty="0" err="1"/>
              <a:t>function</a:t>
            </a:r>
            <a:r>
              <a:rPr lang="fr-FR" sz="1200" dirty="0"/>
              <a:t>.</a:t>
            </a:r>
          </a:p>
          <a:p>
            <a:r>
              <a:rPr lang="fr-FR" sz="1200" dirty="0"/>
              <a:t>E: Enclosing </a:t>
            </a:r>
            <a:r>
              <a:rPr lang="fr-FR" sz="1200" dirty="0" err="1"/>
              <a:t>function</a:t>
            </a:r>
            <a:r>
              <a:rPr lang="fr-FR" sz="1200" dirty="0"/>
              <a:t>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277318154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a:t>
            </a:r>
            <a:r>
              <a:rPr lang="en-US" sz="1100" dirty="0" err="1">
                <a:solidFill>
                  <a:schemeClr val="bg1"/>
                </a:solidFill>
              </a:rPr>
              <a:t>classe</a:t>
            </a:r>
            <a:r>
              <a:rPr lang="en-US" sz="1100" dirty="0">
                <a:solidFill>
                  <a:schemeClr val="bg1"/>
                </a:solidFill>
              </a:rPr>
              <a:t>"""</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418165346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402</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a:t>
              </a:r>
              <a:r>
                <a:rPr lang="fr-FR" sz="1200" dirty="0" err="1"/>
                <a:t>spéciale</a:t>
              </a:r>
              <a:r>
                <a:rPr lang="fr-FR" sz="1200" b="1" dirty="0" err="1"/>
                <a:t>,__str</a:t>
              </a:r>
              <a:r>
                <a:rPr lang="fr-FR" sz="1200" b="1" dirty="0"/>
                <a:t>__</a:t>
              </a:r>
              <a:r>
                <a:rPr lang="fr-FR" sz="1200" dirty="0"/>
                <a:t>, spécialement utilisée pour afficher l'objet avec print. Par défaut, si aucune </a:t>
              </a:r>
              <a:r>
                <a:rPr lang="fr-FR" sz="1200" dirty="0" err="1"/>
                <a:t>méthode</a:t>
              </a:r>
              <a:r>
                <a:rPr lang="fr-FR" sz="1200" b="1" dirty="0" err="1"/>
                <a:t>__str__</a:t>
              </a:r>
              <a:r>
                <a:rPr lang="fr-FR" sz="1200" dirty="0" err="1"/>
                <a:t>n'est</a:t>
              </a:r>
              <a:r>
                <a:rPr lang="fr-FR" sz="1200" dirty="0"/>
                <a:t> définie, Python appelle la méthode</a:t>
              </a:r>
              <a:r>
                <a:rPr lang="fr-FR" sz="1200" b="1" dirty="0"/>
                <a:t>__</a:t>
              </a:r>
              <a:r>
                <a:rPr lang="fr-FR" sz="1200" b="1" dirty="0" err="1"/>
                <a:t>repr</a:t>
              </a:r>
              <a:r>
                <a:rPr lang="fr-FR" sz="1200" b="1" dirty="0"/>
                <a:t>__</a:t>
              </a:r>
              <a:r>
                <a:rPr lang="fr-FR" sz="1200" dirty="0"/>
                <a:t>de l'objet. La </a:t>
              </a:r>
              <a:r>
                <a:rPr lang="fr-FR" sz="1200" dirty="0" err="1"/>
                <a:t>méthode</a:t>
              </a:r>
              <a:r>
                <a:rPr lang="fr-FR" sz="1200" b="1" dirty="0" err="1"/>
                <a:t>__str__</a:t>
              </a:r>
              <a:r>
                <a:rPr lang="fr-FR" sz="1200" dirty="0" err="1"/>
                <a:t>est</a:t>
              </a:r>
              <a:r>
                <a:rPr lang="fr-FR" sz="1200" dirty="0"/>
                <a: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a:t>
              </a:r>
              <a:r>
                <a:rPr lang="fr-FR" sz="1200" b="1" dirty="0" err="1"/>
                <a:t>repr</a:t>
              </a:r>
              <a:r>
                <a:rPr lang="fr-FR" sz="1200" b="1" dirty="0"/>
                <a:t>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241088806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395551890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394632823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65440484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406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1092042852"/>
      </p:ext>
    </p:extLst>
  </p:cSld>
  <p:clrMapOvr>
    <a:overrideClrMapping bg1="lt1" tx1="dk1" bg2="lt2" tx2="dk2" accent1="accent1" accent2="accent2" accent3="accent3" accent4="accent4" accent5="accent5" accent6="accent6" hlink="hlink" folHlink="folHlink"/>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34543506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221233075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1678147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a:t>
            </a:r>
            <a:r>
              <a:rPr lang="fr-FR" sz="1200" dirty="0" err="1"/>
              <a:t>function</a:t>
            </a:r>
            <a:r>
              <a:rPr lang="fr-FR" sz="1200" dirty="0"/>
              <a:t> (def or lambda), and not declared global in that </a:t>
            </a:r>
            <a:r>
              <a:rPr lang="fr-FR" sz="1200" dirty="0" err="1"/>
              <a:t>function</a:t>
            </a:r>
            <a:r>
              <a:rPr lang="fr-FR" sz="1200" dirty="0"/>
              <a:t>.</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a:t>
            </a:r>
            <a:r>
              <a:rPr lang="fr-FR" sz="1200" dirty="0" err="1"/>
              <a:t>function</a:t>
            </a:r>
            <a:r>
              <a:rPr lang="fr-FR" sz="1200" dirty="0"/>
              <a:t>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err="1">
                <a:solidFill>
                  <a:schemeClr val="bg1"/>
                </a:solidFill>
              </a:rPr>
              <a:t>ma_liste.__contains</a:t>
            </a:r>
            <a:r>
              <a:rPr lang="fr-FR" sz="1200" dirty="0">
                <a:solidFill>
                  <a:schemeClr val="bg1"/>
                </a:solidFill>
              </a:rPr>
              <a:t>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99017654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a:t>
            </a:r>
            <a:r>
              <a:rPr lang="fr-FR" sz="1200" dirty="0" err="1"/>
              <a:t>méthode__contains__qui</a:t>
            </a:r>
            <a:r>
              <a:rPr lang="fr-FR" sz="1200" dirty="0"/>
              <a:t>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6467115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40840767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909927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301466808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216565127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416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822731628"/>
      </p:ext>
    </p:extLst>
  </p:cSld>
  <p:clrMapOvr>
    <a:overrideClrMapping bg1="lt1" tx1="dk1" bg2="lt2" tx2="dk2" accent1="accent1" accent2="accent2" accent3="accent3" accent4="accent4" accent5="accent5" accent6="accent6" hlink="hlink" folHlink="folHlink"/>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40220226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191525111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3795537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420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1263063348"/>
      </p:ext>
    </p:extLst>
  </p:cSld>
  <p:clrMapOvr>
    <a:overrideClrMapping bg1="lt1" tx1="dk1" bg2="lt2" tx2="dk2" accent1="accent1" accent2="accent2" accent3="accent3" accent4="accent4" accent5="accent5" accent6="accent6" hlink="hlink" folHlink="folHlink"/>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err="1">
                <a:highlight>
                  <a:srgbClr val="C0C0C0"/>
                </a:highlight>
              </a:rPr>
              <a:t>unpickler.load</a:t>
            </a:r>
            <a:r>
              <a:rPr lang="fr-FR" sz="1200" dirty="0">
                <a:highlight>
                  <a:srgbClr val="C0C0C0"/>
                </a:highlight>
              </a:rPr>
              <a:t>()</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405626713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145248246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406081326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21540309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89846779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365386127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1146125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10037383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46536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23446866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a:t>
            </a:r>
            <a:r>
              <a:rPr lang="fr-FR" sz="1200" dirty="0" err="1">
                <a:solidFill>
                  <a:schemeClr val="bg1"/>
                </a:solidFill>
              </a:rPr>
              <a:t>function</a:t>
            </a:r>
            <a:r>
              <a:rPr lang="fr-FR" sz="1200" dirty="0">
                <a:solidFill>
                  <a:schemeClr val="bg1"/>
                </a:solidFill>
              </a:rPr>
              <a:t>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113505822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62415274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368211400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194058868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64144729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151891397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348408477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327246243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365391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20054880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89523979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237462013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19951388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59144259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5484650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a:t>
            </a:r>
            <a:r>
              <a:rPr lang="fr-FR" sz="1200" dirty="0" err="1"/>
              <a:t>function</a:t>
            </a:r>
            <a:r>
              <a:rPr lang="fr-FR" sz="1200" dirty="0"/>
              <a:t> (def or lambda), and not declared global in that </a:t>
            </a:r>
            <a:r>
              <a:rPr lang="fr-FR" sz="1200" dirty="0" err="1"/>
              <a:t>function</a:t>
            </a:r>
            <a:r>
              <a:rPr lang="fr-FR" sz="1200" dirty="0"/>
              <a:t>.</a:t>
            </a:r>
          </a:p>
          <a:p>
            <a:r>
              <a:rPr lang="fr-FR" sz="1200" dirty="0"/>
              <a:t>E: Enclosing </a:t>
            </a:r>
            <a:r>
              <a:rPr lang="fr-FR" sz="1200" dirty="0" err="1"/>
              <a:t>function</a:t>
            </a:r>
            <a:r>
              <a:rPr lang="fr-FR" sz="1200" dirty="0"/>
              <a:t>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a:t>
            </a:r>
            <a:r>
              <a:rPr lang="fr-FR" sz="1100" dirty="0" err="1">
                <a:solidFill>
                  <a:schemeClr val="bg1"/>
                </a:solidFill>
              </a:rPr>
              <a:t>function</a:t>
            </a:r>
            <a:r>
              <a:rPr lang="fr-FR" sz="1100" dirty="0">
                <a:solidFill>
                  <a:schemeClr val="bg1"/>
                </a:solidFill>
              </a:rPr>
              <a:t>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472</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user_solution.</a:t>
            </a:r>
            <a:r>
              <a:rPr lang="fr-FR" sz="1100" dirty="0">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user_solution.</a:t>
            </a:r>
            <a:r>
              <a:rPr lang="fr-FR" sz="1100" dirty="0">
                <a:solidFill>
                  <a:schemeClr val="accent2">
                    <a:lumMod val="75000"/>
                  </a:schemeClr>
                </a:solidFill>
              </a:rPr>
              <a:t>is_correct</a:t>
            </a:r>
          </a:p>
        </p:txBody>
      </p:sp>
    </p:spTree>
    <p:extLst>
      <p:ext uri="{BB962C8B-B14F-4D97-AF65-F5344CB8AC3E}">
        <p14:creationId xmlns:p14="http://schemas.microsoft.com/office/powerpoint/2010/main" val="308841513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a:solidFill>
                  <a:schemeClr val="accent3"/>
                </a:solidFill>
              </a:rPr>
              <a:t>d</a:t>
            </a:r>
            <a:r>
              <a:rPr lang="fr-FR" sz="1100" dirty="0">
                <a:solidFill>
                  <a:srgbClr val="00B0F0"/>
                </a:solidFill>
              </a:rPr>
              <a:t>.</a:t>
            </a:r>
            <a:r>
              <a:rPr lang="fr-FR" sz="1100" dirty="0">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a:t>
            </a:r>
            <a:r>
              <a:rPr lang="fr-FR" sz="1100" dirty="0" err="1">
                <a:solidFill>
                  <a:schemeClr val="bg1"/>
                </a:solidFill>
              </a:rPr>
              <a:t>function</a:t>
            </a:r>
            <a:r>
              <a:rPr lang="fr-FR" sz="1100" dirty="0">
                <a:solidFill>
                  <a:schemeClr val="bg1"/>
                </a:solidFill>
              </a:rPr>
              <a:t>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a:t>
            </a:r>
            <a:r>
              <a:rPr lang="fr-FR" sz="1100" dirty="0" err="1">
                <a:solidFill>
                  <a:schemeClr val="bg1"/>
                </a:solidFill>
              </a:rPr>
              <a:t>function</a:t>
            </a:r>
            <a:r>
              <a:rPr lang="fr-FR" sz="1100" dirty="0">
                <a:solidFill>
                  <a:schemeClr val="bg1"/>
                </a:solidFill>
              </a:rPr>
              <a:t>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a:t>
            </a:r>
            <a:r>
              <a:rPr lang="fr-FR" sz="1100" dirty="0" err="1">
                <a:solidFill>
                  <a:schemeClr val="bg1"/>
                </a:solidFill>
              </a:rPr>
              <a:t>function</a:t>
            </a:r>
            <a:r>
              <a:rPr lang="fr-FR" sz="1100" dirty="0">
                <a:solidFill>
                  <a:schemeClr val="bg1"/>
                </a:solidFill>
              </a:rPr>
              <a:t>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a:t>
            </a:r>
            <a:r>
              <a:rPr lang="fr-FR" sz="1100" dirty="0" err="1">
                <a:solidFill>
                  <a:schemeClr val="bg1"/>
                </a:solidFill>
              </a:rPr>
              <a:t>tps_execution</a:t>
            </a:r>
            <a:r>
              <a:rPr lang="fr-FR" sz="1100" dirty="0">
                <a:solidFill>
                  <a:schemeClr val="bg1"/>
                </a:solidFill>
              </a:rPr>
              <a:t> = tps_apres - tps_avant</a:t>
            </a:r>
          </a:p>
          <a:p>
            <a:pPr algn="just"/>
            <a:r>
              <a:rPr lang="fr-FR" sz="1100" dirty="0">
                <a:solidFill>
                  <a:schemeClr val="bg1"/>
                </a:solidFill>
              </a:rPr>
              <a:t>            if </a:t>
            </a:r>
            <a:r>
              <a:rPr lang="fr-FR" sz="1100" dirty="0" err="1">
                <a:solidFill>
                  <a:schemeClr val="bg1"/>
                </a:solidFill>
              </a:rPr>
              <a:t>tps_execution</a:t>
            </a:r>
            <a:r>
              <a:rPr lang="fr-FR" sz="1100" dirty="0">
                <a:solidFill>
                  <a:schemeClr val="bg1"/>
                </a:solidFill>
              </a:rPr>
              <a:t>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a:t>
            </a:r>
            <a:r>
              <a:rPr lang="fr-FR" sz="1100" dirty="0" err="1">
                <a:solidFill>
                  <a:schemeClr val="bg1"/>
                </a:solidFill>
              </a:rPr>
              <a:t>tps_execution</a:t>
            </a:r>
            <a:r>
              <a:rPr lang="fr-FR" sz="1100" dirty="0">
                <a:solidFill>
                  <a:schemeClr val="bg1"/>
                </a:solidFill>
              </a:rPr>
              <a:t>))</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a:t>
            </a:r>
            <a:r>
              <a:rPr lang="fr-FR" sz="1000" dirty="0" err="1">
                <a:solidFill>
                  <a:schemeClr val="bg1"/>
                </a:solidFill>
              </a:rPr>
              <a:t>function</a:t>
            </a:r>
            <a:r>
              <a:rPr lang="fr-FR" sz="1000" dirty="0">
                <a:solidFill>
                  <a:schemeClr val="bg1"/>
                </a:solidFill>
              </a:rPr>
              <a:t>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tps_apres = time.time()</a:t>
            </a:r>
          </a:p>
          <a:p>
            <a:pPr algn="just"/>
            <a:r>
              <a:rPr lang="fr-FR" sz="1000" dirty="0">
                <a:solidFill>
                  <a:schemeClr val="bg1"/>
                </a:solidFill>
              </a:rPr>
              <a:t>            </a:t>
            </a:r>
            <a:r>
              <a:rPr lang="fr-FR" sz="1000" dirty="0" err="1">
                <a:solidFill>
                  <a:schemeClr val="bg1"/>
                </a:solidFill>
              </a:rPr>
              <a:t>tps_execution</a:t>
            </a:r>
            <a:r>
              <a:rPr lang="fr-FR" sz="1000" dirty="0">
                <a:solidFill>
                  <a:schemeClr val="bg1"/>
                </a:solidFill>
              </a:rPr>
              <a:t> = tps_apres - tps_avant</a:t>
            </a:r>
          </a:p>
          <a:p>
            <a:pPr algn="just"/>
            <a:r>
              <a:rPr lang="fr-FR" sz="1000" dirty="0">
                <a:solidFill>
                  <a:schemeClr val="bg1"/>
                </a:solidFill>
              </a:rPr>
              <a:t>            if </a:t>
            </a:r>
            <a:r>
              <a:rPr lang="fr-FR" sz="1000" dirty="0" err="1">
                <a:solidFill>
                  <a:schemeClr val="bg1"/>
                </a:solidFill>
              </a:rPr>
              <a:t>tps_execution</a:t>
            </a:r>
            <a:r>
              <a:rPr lang="fr-FR" sz="1000" dirty="0">
                <a:solidFill>
                  <a:schemeClr val="bg1"/>
                </a:solidFill>
              </a:rPr>
              <a:t>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a:t>
            </a:r>
            <a:r>
              <a:rPr lang="fr-FR" sz="1000" dirty="0" err="1">
                <a:solidFill>
                  <a:schemeClr val="bg1"/>
                </a:solidFill>
              </a:rPr>
              <a:t>tps_execution</a:t>
            </a:r>
            <a:r>
              <a:rPr lang="fr-FR" sz="1000" dirty="0">
                <a:solidFill>
                  <a:schemeClr val="bg1"/>
                </a:solidFill>
              </a:rPr>
              <a:t>))</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err="1">
                <a:solidFill>
                  <a:schemeClr val="accent4">
                    <a:lumMod val="20000"/>
                    <a:lumOff val="80000"/>
                  </a:schemeClr>
                </a:solidFill>
              </a:rPr>
              <a:t>make_secure</a:t>
            </a:r>
            <a:r>
              <a:rPr lang="fr-FR" sz="1100" dirty="0">
                <a:solidFill>
                  <a:schemeClr val="accent4">
                    <a:lumMod val="20000"/>
                    <a:lumOff val="80000"/>
                  </a:schemeClr>
                </a:solidFill>
              </a:rPr>
              <a:t>(</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make_secure</a:t>
            </a:r>
            <a:r>
              <a:rPr lang="fr-FR" sz="1100" dirty="0">
                <a:solidFill>
                  <a:schemeClr val="bg1"/>
                </a:solidFill>
              </a:rPr>
              <a:t>(</a:t>
            </a:r>
            <a:r>
              <a:rPr lang="fr-FR" sz="1100" dirty="0" err="1">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La sortie standard (standard output)</a:t>
            </a:r>
          </a:p>
          <a:p>
            <a:r>
              <a:rPr lang="fr-FR" sz="1000" dirty="0">
                <a:solidFill>
                  <a:schemeClr val="bg1"/>
                </a:solidFill>
              </a:rPr>
              <a:t>&lt;_io.TextIOWrapper name='&lt;stdout&gt;' encoding='cp850'&gt;</a:t>
            </a:r>
          </a:p>
          <a:p>
            <a:r>
              <a:rPr lang="fr-FR" sz="1000" dirty="0">
                <a:solidFill>
                  <a:schemeClr val="bg1"/>
                </a:solidFill>
              </a:rPr>
              <a:t>&gt;&gt;&gt; </a:t>
            </a:r>
            <a:r>
              <a:rPr lang="fr-FR" sz="1000" dirty="0" err="1">
                <a:solidFill>
                  <a:schemeClr val="bg1"/>
                </a:solidFill>
              </a:rPr>
              <a:t>sys.stderr</a:t>
            </a:r>
            <a:r>
              <a:rPr lang="fr-FR" sz="1000" dirty="0">
                <a:solidFill>
                  <a:schemeClr val="bg1"/>
                </a:solidFill>
              </a:rPr>
              <a:t>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a:t>
            </a:r>
            <a:r>
              <a:rPr lang="fr-FR" sz="1200" dirty="0" err="1"/>
              <a:t>sys.stdout</a:t>
            </a:r>
            <a:r>
              <a:rPr lang="fr-FR" sz="1200" dirty="0"/>
              <a:t> et </a:t>
            </a:r>
            <a:r>
              <a:rPr lang="fr-FR" sz="1200" dirty="0" err="1"/>
              <a:t>sys.stderr</a:t>
            </a:r>
            <a:r>
              <a:rPr lang="fr-FR" sz="1200" dirty="0"/>
              <a:t>.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err="1">
                <a:solidFill>
                  <a:schemeClr val="bg1"/>
                </a:solidFill>
              </a:rPr>
              <a:t>sys.stdout</a:t>
            </a:r>
            <a:r>
              <a:rPr lang="fr-FR" sz="1000" dirty="0">
                <a:solidFill>
                  <a:schemeClr val="bg1"/>
                </a:solidFill>
              </a:rPr>
              <a: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a:t>
            </a:r>
            <a:r>
              <a:rPr lang="fr-FR" sz="1100" dirty="0" err="1">
                <a:solidFill>
                  <a:schemeClr val="bg1"/>
                </a:solidFill>
              </a:rPr>
              <a:t>sys.argv</a:t>
            </a:r>
            <a:r>
              <a:rPr lang="fr-FR" sz="110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a:t>
            </a:r>
            <a:r>
              <a:rPr lang="fr-FR" sz="1200" dirty="0" err="1"/>
              <a:t>sys.argv</a:t>
            </a:r>
            <a:r>
              <a:rPr lang="fr-FR" sz="1200" dirty="0"/>
              <a:t>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a:t>
            </a:r>
            <a:r>
              <a:rPr lang="fr-FR" sz="1100" dirty="0" err="1">
                <a:solidFill>
                  <a:schemeClr val="bg1"/>
                </a:solidFill>
              </a:rPr>
              <a:t>sys.argv</a:t>
            </a:r>
            <a:r>
              <a:rPr lang="fr-FR" sz="1100" dirty="0">
                <a:solidFill>
                  <a:schemeClr val="bg1"/>
                </a:solidFill>
              </a:rPr>
              <a:t>) &lt; 2:</a:t>
            </a:r>
          </a:p>
          <a:p>
            <a:r>
              <a:rPr lang="fr-FR" sz="1100" dirty="0">
                <a:solidFill>
                  <a:schemeClr val="bg1"/>
                </a:solidFill>
              </a:rPr>
              <a:t>    print("Précisez une action en paramètre")</a:t>
            </a:r>
          </a:p>
          <a:p>
            <a:r>
              <a:rPr lang="fr-FR" sz="1100" dirty="0">
                <a:solidFill>
                  <a:schemeClr val="bg1"/>
                </a:solidFill>
              </a:rPr>
              <a:t>    </a:t>
            </a:r>
            <a:r>
              <a:rPr lang="fr-FR" sz="1100" dirty="0" err="1">
                <a:solidFill>
                  <a:schemeClr val="bg1"/>
                </a:solidFill>
              </a:rPr>
              <a:t>sys.exit</a:t>
            </a:r>
            <a:r>
              <a:rPr lang="fr-FR" sz="1100" dirty="0">
                <a:solidFill>
                  <a:schemeClr val="bg1"/>
                </a:solidFill>
              </a:rPr>
              <a:t>(1)</a:t>
            </a:r>
          </a:p>
          <a:p>
            <a:endParaRPr lang="fr-FR" sz="1100" dirty="0">
              <a:solidFill>
                <a:schemeClr val="bg1"/>
              </a:solidFill>
            </a:endParaRPr>
          </a:p>
          <a:p>
            <a:r>
              <a:rPr lang="fr-FR" sz="1100" dirty="0">
                <a:solidFill>
                  <a:schemeClr val="bg1"/>
                </a:solidFill>
              </a:rPr>
              <a:t>action = </a:t>
            </a:r>
            <a:r>
              <a:rPr lang="fr-FR" sz="1100" dirty="0" err="1">
                <a:solidFill>
                  <a:schemeClr val="bg1"/>
                </a:solidFill>
              </a:rPr>
              <a:t>sys.argv</a:t>
            </a:r>
            <a:r>
              <a:rPr lang="fr-FR" sz="1100" dirty="0">
                <a:solidFill>
                  <a:schemeClr val="bg1"/>
                </a:solidFill>
              </a:rPr>
              <a:t>[1]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200" dirty="0" err="1"/>
              <a:t>sys.argv</a:t>
            </a:r>
            <a:r>
              <a:rPr lang="fr-FR" sz="1200" dirty="0"/>
              <a:t>[1:]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060420"/>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315093"/>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2986156"/>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715568"/>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3968991"/>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570</a:t>
            </a:fld>
            <a:endParaRPr lang="fr-FR" dirty="0"/>
          </a:p>
        </p:txBody>
      </p:sp>
      <p:sp>
        <p:nvSpPr>
          <p:cNvPr id="13" name="ZoneTexte 6">
            <a:extLst>
              <a:ext uri="{FF2B5EF4-FFF2-40B4-BE49-F238E27FC236}">
                <a16:creationId xmlns:a16="http://schemas.microsoft.com/office/drawing/2014/main" id="{E3DA15A5-C977-4706-A2AE-E14C8154DD63}"/>
              </a:ext>
            </a:extLst>
          </p:cNvPr>
          <p:cNvSpPr txBox="1"/>
          <p:nvPr/>
        </p:nvSpPr>
        <p:spPr>
          <a:xfrm>
            <a:off x="1576133" y="4837929"/>
            <a:ext cx="7296151" cy="276999"/>
          </a:xfrm>
          <a:prstGeom prst="rect">
            <a:avLst/>
          </a:prstGeom>
          <a:noFill/>
        </p:spPr>
        <p:txBody>
          <a:bodyPr wrap="square" rtlCol="0">
            <a:spAutoFit/>
          </a:bodyPr>
          <a:lstStyle/>
          <a:p>
            <a:r>
              <a:rPr lang="fr-FR" sz="1200" dirty="0"/>
              <a:t>script.py:</a:t>
            </a:r>
          </a:p>
        </p:txBody>
      </p:sp>
      <p:sp>
        <p:nvSpPr>
          <p:cNvPr id="15" name="ZoneTexte 4">
            <a:extLst>
              <a:ext uri="{FF2B5EF4-FFF2-40B4-BE49-F238E27FC236}">
                <a16:creationId xmlns:a16="http://schemas.microsoft.com/office/drawing/2014/main" id="{B18924CA-C143-4C79-97DE-21C9E3CEB794}"/>
              </a:ext>
            </a:extLst>
          </p:cNvPr>
          <p:cNvSpPr txBox="1"/>
          <p:nvPr/>
        </p:nvSpPr>
        <p:spPr>
          <a:xfrm>
            <a:off x="1576134" y="5092602"/>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Tree>
    <p:extLst>
      <p:ext uri="{BB962C8B-B14F-4D97-AF65-F5344CB8AC3E}">
        <p14:creationId xmlns:p14="http://schemas.microsoft.com/office/powerpoint/2010/main" val="67548403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a:solidFill>
                  <a:schemeClr val="bg1"/>
                </a:solidFill>
              </a:rPr>
              <a:t>sys.path.append(r"C:\Users\MOTTIER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575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overrideClrMapping bg1="lt1" tx1="dk1" bg2="lt2" tx2="dk2" accent1="accent1" accent2="accent2" accent3="accent3" accent4="accent4" accent5="accent5" accent6="accent6" hlink="hlink" folHlink="folHlink"/>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579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a:t>
            </a:r>
            <a:r>
              <a:rPr kumimoji="0" lang="fr-FR" altLang="fr-FR" sz="1000" b="0" i="0" u="none" strike="noStrike" cap="none" normalizeH="0" baseline="0" dirty="0" err="1">
                <a:ln>
                  <a:noFill/>
                </a:ln>
                <a:solidFill>
                  <a:srgbClr val="A9B7C6"/>
                </a:solidFill>
                <a:effectLst/>
                <a:latin typeface="Consolas" panose="020B0609020204030204" pitchFamily="49" charset="0"/>
              </a:rPr>
              <a:t>xl.load_workbook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logging</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E88D"/>
                </a:solidFill>
                <a:effectLst/>
                <a:latin typeface="JetBrains Mono"/>
              </a:rPr>
              <a:t>""" on definit ci-dessous le niveau de debug que l'on souhaite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par defaut le niveau est sur warning, et ci-dessous il est à DEBUG</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1" u="none" strike="noStrike" cap="none" normalizeH="0" baseline="0" dirty="0">
                <a:ln>
                  <a:noFill/>
                </a:ln>
                <a:solidFill>
                  <a:srgbClr val="717CB4"/>
                </a:solidFill>
                <a:effectLst/>
                <a:latin typeface="JetBrains Mono"/>
              </a:rPr>
              <a:t>#logging.basicConfig(level=logging.DEBUG)</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level : parametre pour decrire le niveau de log desire. Choix entre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debug, info, warning, error et critical.</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filename et filemode(w, a): Les parametres pour ecrire dans un fichier</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format: Le parametre format afin de formatter le fichier affiché</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basicConfig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level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filename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"app.log"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filemode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format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'%(asctime)s : %(levelname)s : %(message)s'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"La fonction a bien été exécutée"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info</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"Message d'information général"</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warning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"Attention !"</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err="1">
                <a:ln>
                  <a:noFill/>
                </a:ln>
                <a:solidFill>
                  <a:srgbClr val="C3CEE3"/>
                </a:solidFill>
                <a:effectLst/>
                <a:latin typeface="JetBrains Mono"/>
              </a:rPr>
              <a:t>logging</a:t>
            </a:r>
            <a:r>
              <a:rPr kumimoji="0" lang="fr-FR" altLang="fr-FR" sz="1100" b="0" i="0" u="none" strike="noStrike" cap="none" normalizeH="0" baseline="0" dirty="0" err="1">
                <a:ln>
                  <a:noFill/>
                </a:ln>
                <a:solidFill>
                  <a:srgbClr val="89DDFF"/>
                </a:solidFill>
                <a:effectLst/>
                <a:latin typeface="JetBrains Mono"/>
              </a:rPr>
              <a:t>.</a:t>
            </a:r>
            <a:r>
              <a:rPr kumimoji="0" lang="fr-FR" altLang="fr-FR" sz="1100" b="0" i="0" u="none" strike="noStrike" cap="none" normalizeH="0" baseline="0" dirty="0" err="1">
                <a:ln>
                  <a:noFill/>
                </a:ln>
                <a:solidFill>
                  <a:srgbClr val="82AAFF"/>
                </a:solidFill>
                <a:effectLst/>
                <a:latin typeface="JetBrains Mono"/>
              </a:rPr>
              <a:t>error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"Une erreur est arrivée"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critical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"Erreur critique"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D</a:t>
            </a:r>
            <a:r>
              <a:rPr lang="fr-FR" altLang="fr-FR" sz="9600" b="1" dirty="0">
                <a:solidFill>
                  <a:schemeClr val="accent5">
                    <a:lumMod val="75000"/>
                  </a:schemeClr>
                </a:solidFill>
              </a:rPr>
              <a:t>ebugging with Pycharm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t>
            </a:r>
            <a:r>
              <a:rPr lang="fr-FR" sz="1200" dirty="0" err="1"/>
              <a:t>Algorithms_available</a:t>
            </a:r>
            <a:r>
              <a:rPr lang="fr-FR" sz="1200" dirty="0"/>
              <a:t>.</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a:t>
            </a:r>
            <a:r>
              <a:rPr lang="en-US" sz="1000" dirty="0" err="1">
                <a:solidFill>
                  <a:schemeClr val="bg1"/>
                </a:solidFill>
              </a:rPr>
              <a:t>liste.sort</a:t>
            </a:r>
            <a:r>
              <a:rPr lang="en-US" sz="1000" dirty="0">
                <a:solidFill>
                  <a:schemeClr val="bg1"/>
                </a:solidFill>
              </a:rPr>
              <a: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a:t>
            </a:r>
            <a:r>
              <a:rPr lang="fr-FR" sz="1200" dirty="0" err="1"/>
              <a:t>test_shuffle</a:t>
            </a:r>
            <a:r>
              <a:rPr lang="fr-FR" sz="1200" dirty="0"/>
              <a:t>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a:t>
            </a:r>
            <a:r>
              <a:rPr lang="fr-FR" sz="1200" dirty="0" err="1">
                <a:solidFill>
                  <a:schemeClr val="bg1"/>
                </a:solidFill>
              </a:rPr>
              <a:t>sys.stdout.write</a:t>
            </a:r>
            <a:r>
              <a:rPr lang="fr-FR" sz="1200" dirty="0">
                <a:solidFill>
                  <a:schemeClr val="bg1"/>
                </a:solidFill>
              </a:rPr>
              <a:t>()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(self.lettre)</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669</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670</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a:t>
            </a:r>
            <a:r>
              <a:rPr lang="fr-FR" dirty="0" err="1"/>
              <a:t>c.execute</a:t>
            </a:r>
            <a:r>
              <a:rPr lang="fr-FR" dirty="0"/>
              <a:t>.</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673</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674</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676</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677</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normAutofit/>
          </a:bodyPr>
          <a:lstStyle/>
          <a:p>
            <a:pPr algn="ctr" fontAlgn="base">
              <a:spcAft>
                <a:spcPct val="0"/>
              </a:spcAft>
            </a:pPr>
            <a:r>
              <a:rPr lang="en-US" sz="6000" b="1" dirty="0">
                <a:solidFill>
                  <a:schemeClr val="accent5">
                    <a:lumMod val="75000"/>
                  </a:schemeClr>
                </a:solidFill>
              </a:rPr>
              <a:t>Projet ‘liste’</a:t>
            </a:r>
            <a:br>
              <a:rPr lang="en-US" sz="6000" b="1" dirty="0">
                <a:solidFill>
                  <a:schemeClr val="accent5">
                    <a:lumMod val="75000"/>
                  </a:schemeClr>
                </a:solidFill>
              </a:rPr>
            </a:br>
            <a:r>
              <a:rPr lang="fr-FR" altLang="fr-FR" sz="1100" b="1" dirty="0">
                <a:solidFill>
                  <a:schemeClr val="accent5">
                    <a:lumMod val="75000"/>
                  </a:schemeClr>
                </a:solidFill>
                <a:hlinkClick r:id="rId2"/>
              </a:rPr>
              <a:t>https://www.udemy.com/course/the-complete-python-course/learn/lecture/9487198#overview</a:t>
            </a:r>
            <a:endParaRPr lang="fr-FR" sz="11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01675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3"/>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a:t>
            </a:r>
            <a:r>
              <a:rPr kumimoji="0" lang="fr-FR" altLang="fr-FR" sz="1000" b="0" i="1" u="none" strike="noStrike" cap="none" normalizeH="0" baseline="0" dirty="0" err="1">
                <a:ln>
                  <a:noFill/>
                </a:ln>
                <a:solidFill>
                  <a:srgbClr val="717CB4"/>
                </a:solidFill>
                <a:effectLst/>
                <a:latin typeface="JetBrains Mono"/>
              </a:rPr>
              <a:t>function</a:t>
            </a:r>
            <a:r>
              <a:rPr kumimoji="0" lang="fr-FR" altLang="fr-FR" sz="1000" b="0" i="1" u="none" strike="noStrike" cap="none" normalizeH="0" baseline="0" dirty="0">
                <a:ln>
                  <a:noFill/>
                </a:ln>
                <a:solidFill>
                  <a:srgbClr val="717CB4"/>
                </a:solidFill>
                <a:effectLst/>
                <a:latin typeface="JetBrains Mono"/>
              </a:rPr>
              <a:t> name start with _ as it is a private </a:t>
            </a:r>
            <a:r>
              <a:rPr kumimoji="0" lang="fr-FR" altLang="fr-FR" sz="1000" b="0" i="1" u="none" strike="noStrike" cap="none" normalizeH="0" baseline="0" dirty="0" err="1">
                <a:ln>
                  <a:noFill/>
                </a:ln>
                <a:solidFill>
                  <a:srgbClr val="717CB4"/>
                </a:solidFill>
                <a:effectLst/>
                <a:latin typeface="JetBrains Mono"/>
              </a:rPr>
              <a:t>function</a:t>
            </a:r>
            <a:r>
              <a:rPr kumimoji="0" lang="fr-FR" altLang="fr-FR" sz="1000" b="0" i="1" u="none" strike="noStrike" cap="none" normalizeH="0" baseline="0" dirty="0">
                <a:ln>
                  <a:noFill/>
                </a:ln>
                <a:solidFill>
                  <a:srgbClr val="717CB4"/>
                </a:solidFill>
                <a:effectLst/>
                <a:latin typeface="JetBrains Mono"/>
              </a:rPr>
              <a:t>, so this </a:t>
            </a:r>
            <a:r>
              <a:rPr kumimoji="0" lang="fr-FR" altLang="fr-FR" sz="1000" b="0" i="1" u="none" strike="noStrike" cap="none" normalizeH="0" baseline="0" dirty="0" err="1">
                <a:ln>
                  <a:noFill/>
                </a:ln>
                <a:solidFill>
                  <a:srgbClr val="717CB4"/>
                </a:solidFill>
                <a:effectLst/>
                <a:latin typeface="JetBrains Mono"/>
              </a:rPr>
              <a:t>function</a:t>
            </a:r>
            <a:r>
              <a:rPr kumimoji="0" lang="fr-FR" altLang="fr-FR" sz="1000" b="0" i="1" u="none" strike="noStrike" cap="none" normalizeH="0" baseline="0" dirty="0">
                <a:ln>
                  <a:noFill/>
                </a:ln>
                <a:solidFill>
                  <a:srgbClr val="717CB4"/>
                </a:solidFill>
                <a:effectLst/>
                <a:latin typeface="JetBrains Mono"/>
              </a:rPr>
              <a:t>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684</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function</a:t>
            </a:r>
            <a:r>
              <a:rPr kumimoji="0" lang="fr-FR" altLang="fr-FR" sz="1050" b="0" i="1" u="none" strike="noStrike" cap="none" normalizeH="0" baseline="0" dirty="0">
                <a:ln>
                  <a:noFill/>
                </a:ln>
                <a:solidFill>
                  <a:srgbClr val="717CB4"/>
                </a:solidFill>
                <a:effectLst/>
                <a:latin typeface="JetBrains Mono"/>
              </a:rPr>
              <a:t> name start with _ as it is a private </a:t>
            </a:r>
            <a:r>
              <a:rPr kumimoji="0" lang="fr-FR" altLang="fr-FR" sz="1050" b="0" i="1" u="none" strike="noStrike" cap="none" normalizeH="0" baseline="0" dirty="0" err="1">
                <a:ln>
                  <a:noFill/>
                </a:ln>
                <a:solidFill>
                  <a:srgbClr val="717CB4"/>
                </a:solidFill>
                <a:effectLst/>
                <a:latin typeface="JetBrains Mono"/>
              </a:rPr>
              <a:t>function</a:t>
            </a:r>
            <a:r>
              <a:rPr kumimoji="0" lang="fr-FR" altLang="fr-FR" sz="1050" b="0" i="1" u="none" strike="noStrike" cap="none" normalizeH="0" baseline="0" dirty="0">
                <a:ln>
                  <a:noFill/>
                </a:ln>
                <a:solidFill>
                  <a:srgbClr val="717CB4"/>
                </a:solidFill>
                <a:effectLst/>
                <a:latin typeface="JetBrains Mono"/>
              </a:rPr>
              <a:t>, so this </a:t>
            </a:r>
            <a:r>
              <a:rPr kumimoji="0" lang="fr-FR" altLang="fr-FR" sz="1050" b="0" i="1" u="none" strike="noStrike" cap="none" normalizeH="0" baseline="0" dirty="0" err="1">
                <a:ln>
                  <a:noFill/>
                </a:ln>
                <a:solidFill>
                  <a:srgbClr val="717CB4"/>
                </a:solidFill>
                <a:effectLst/>
                <a:latin typeface="JetBrains Mono"/>
              </a:rPr>
              <a:t>function</a:t>
            </a:r>
            <a:r>
              <a:rPr kumimoji="0" lang="fr-FR" altLang="fr-FR" sz="1050" b="0" i="1" u="none" strike="noStrike" cap="none" normalizeH="0" baseline="0" dirty="0">
                <a:ln>
                  <a:noFill/>
                </a:ln>
                <a:solidFill>
                  <a:srgbClr val="717CB4"/>
                </a:solidFill>
                <a:effectLst/>
                <a:latin typeface="JetBrains Mono"/>
              </a:rPr>
              <a:t>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685</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686</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688</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689</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470898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400" dirty="0"/>
              <a:t>It makes it easier to understand our code, because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40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40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Now that we have an idea about what type annotations can do for us, let's learn how to actually use them.</a:t>
            </a:r>
          </a:p>
          <a:p>
            <a:endParaRPr lang="en-US" dirty="0"/>
          </a:p>
          <a:p>
            <a:r>
              <a:rPr lang="en-US" dirty="0"/>
              <a:t>Let’s look at the return values:</a:t>
            </a:r>
          </a:p>
          <a:p>
            <a:r>
              <a:rPr lang="en-US" sz="1400" dirty="0"/>
              <a:t>def delet_book(name) -&gt; None:</a:t>
            </a:r>
          </a:p>
          <a:p>
            <a:r>
              <a:rPr lang="fr-FR" altLang="fr-FR" sz="1400" dirty="0"/>
              <a:t>def get_all_books() -&gt; List[Dict[str, Union[str, int]]]: (here you need to do an import: from typing import List, Dict, Union)</a:t>
            </a:r>
          </a:p>
          <a:p>
            <a:endParaRPr lang="fr-FR" altLang="fr-FR" sz="1400" dirty="0"/>
          </a:p>
          <a:p>
            <a:r>
              <a:rPr lang="fr-FR" altLang="fr-FR" sz="1400" dirty="0"/>
              <a:t>We can create our own type:</a:t>
            </a:r>
          </a:p>
          <a:p>
            <a:r>
              <a:rPr lang="fr-FR" altLang="fr-FR" sz="1400" dirty="0"/>
              <a:t>Book = Dict[str, Union[str, int]]</a:t>
            </a:r>
            <a:br>
              <a:rPr lang="fr-FR" altLang="fr-FR" sz="1400" dirty="0"/>
            </a:br>
            <a:endParaRPr lang="en-US" sz="1400" dirty="0"/>
          </a:p>
          <a:p>
            <a:r>
              <a:rPr lang="en-US" dirty="0"/>
              <a:t>Now let’s look at the parameters:</a:t>
            </a:r>
          </a:p>
          <a:p>
            <a:r>
              <a:rPr lang="en-US" sz="1400" dirty="0"/>
              <a:t>def add_book(name: str, author: str) -&gt; None:</a:t>
            </a:r>
          </a:p>
          <a:p>
            <a:endParaRPr lang="fr-FR"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Typing in Python</a:t>
            </a:r>
            <a:br>
              <a:rPr lang="fr-FR" sz="6000" dirty="0">
                <a:solidFill>
                  <a:schemeClr val="accent1"/>
                </a:solidFill>
              </a:rPr>
            </a:br>
            <a:r>
              <a:rPr lang="fr-FR" altLang="fr-FR" sz="1200" b="1" dirty="0">
                <a:solidFill>
                  <a:schemeClr val="accent5">
                    <a:lumMod val="75000"/>
                  </a:schemeClr>
                </a:solidFill>
                <a:hlinkClick r:id="rId2"/>
              </a:rPr>
              <a:t>https://www.teclado.com/30-days-of-python/python-30-day-28-type-hinting</a:t>
            </a:r>
            <a:endParaRPr lang="fr-FR" sz="1200" dirty="0">
              <a:solidFill>
                <a:schemeClr val="accent1"/>
              </a:solidFill>
            </a:endParaRPr>
          </a:p>
        </p:txBody>
      </p:sp>
    </p:spTree>
    <p:extLst>
      <p:ext uri="{BB962C8B-B14F-4D97-AF65-F5344CB8AC3E}">
        <p14:creationId xmlns:p14="http://schemas.microsoft.com/office/powerpoint/2010/main" val="403490675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693</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dirty="0">
                <a:solidFill>
                  <a:prstClr val="black"/>
                </a:solidFill>
                <a:latin typeface="Calibri" panose="020F0502020204030204"/>
              </a:rPr>
              <a:t>Further reading:</a:t>
            </a:r>
            <a:endParaRPr kumimoji="0" lang="fr-FR" alt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hlinkClick r:id="rId2"/>
              </a:rPr>
              <a:t>https://docs.python.org/3/library/typing.html</a:t>
            </a:r>
            <a:endParaRPr lang="fr-FR"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696</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a:t>
            </a:r>
            <a:r>
              <a:rPr lang="fr-FR" altLang="fr-FR" sz="1100" dirty="0" err="1">
                <a:solidFill>
                  <a:schemeClr val="bg1"/>
                </a:solidFill>
              </a:rPr>
              <a:t>random.choice</a:t>
            </a:r>
            <a:r>
              <a:rPr lang="fr-FR" altLang="fr-FR" sz="1100" dirty="0">
                <a:solidFill>
                  <a:schemeClr val="bg1"/>
                </a:solidFill>
              </a:rPr>
              <a:t>(symboles)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a:t>
            </a:r>
            <a:r>
              <a:rPr lang="fr-FR" sz="1100" dirty="0" err="1">
                <a:solidFill>
                  <a:schemeClr val="bg1"/>
                </a:solidFill>
              </a:rPr>
              <a:t>fenetre.quit</a:t>
            </a:r>
            <a:r>
              <a:rPr lang="fr-FR" sz="1100" dirty="0">
                <a:solidFill>
                  <a:schemeClr val="bg1"/>
                </a:solidFill>
              </a:rPr>
              <a: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a:t>
            </a:r>
            <a:r>
              <a:rPr lang="fr-FR" sz="1000" dirty="0" err="1">
                <a:solidFill>
                  <a:schemeClr val="bg1"/>
                </a:solidFill>
              </a:rPr>
              <a:t>fenetre.quit</a:t>
            </a:r>
            <a:r>
              <a:rPr lang="fr-FR" sz="1000" dirty="0">
                <a:solidFill>
                  <a:schemeClr val="bg1"/>
                </a:solidFill>
              </a:rPr>
              <a: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a:t>
            </a:r>
            <a:r>
              <a:rPr lang="fr-FR" sz="1000" dirty="0" err="1">
                <a:solidFill>
                  <a:schemeClr val="bg1"/>
                </a:solidFill>
              </a:rPr>
              <a:t>self.quit</a:t>
            </a:r>
            <a:r>
              <a:rPr lang="fr-FR" sz="1000" dirty="0">
                <a:solidFill>
                  <a:schemeClr val="bg1"/>
                </a:solidFill>
              </a:rPr>
              <a: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709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3"/>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a:t>
            </a:r>
            <a:r>
              <a:rPr lang="fr-FR" altLang="fr-FR" sz="6000" dirty="0" err="1">
                <a:solidFill>
                  <a:schemeClr val="accent5">
                    <a:lumMod val="75000"/>
                  </a:schemeClr>
                </a:solidFill>
              </a:rPr>
              <a:t>zero</a:t>
            </a:r>
            <a:r>
              <a:rPr lang="fr-FR" altLang="fr-FR" sz="6000" dirty="0">
                <a:solidFill>
                  <a:schemeClr val="accent5">
                    <a:lumMod val="75000"/>
                  </a:schemeClr>
                </a:solidFill>
              </a:rPr>
              <a:t>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710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a:t>
            </a:r>
            <a:r>
              <a:rPr lang="fr-FR" altLang="fr-FR" dirty="0" err="1">
                <a:latin typeface="Arial" panose="020B0604020202020204" pitchFamily="34" charset="0"/>
              </a:rPr>
              <a:t>zero</a:t>
            </a:r>
            <a:r>
              <a:rPr lang="fr-FR" altLang="fr-FR" dirty="0">
                <a:latin typeface="Arial" panose="020B0604020202020204" pitchFamily="34" charset="0"/>
              </a:rPr>
              <a:t>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770</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771</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772</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pPr/>
              <a:t>773</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774</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775</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776</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777</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778</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779</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783</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784</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786</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787</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788</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789</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a:t>
            </a:r>
            <a:r>
              <a:rPr lang="fr-FR" sz="1200" dirty="0" err="1"/>
              <a:t>PyCharm</a:t>
            </a:r>
            <a:r>
              <a:rPr lang="fr-FR" sz="1200" dirty="0"/>
              <a:t>:</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790</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791</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792</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793</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795</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796</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3"/>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4"/>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overrideClrMapping bg1="lt1" tx1="dk1" bg2="lt2" tx2="dk2" accent1="accent1" accent2="accent2" accent3="accent3" accent4="accent4" accent5="accent5" accent6="accent6" hlink="hlink" folHlink="folHlink"/>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798</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799</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0"/>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pPr/>
              <a:t>800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err="1"/>
              <a:t>Pyinstaller</a:t>
            </a:r>
            <a:r>
              <a:rPr lang="en-US" sz="1100" dirty="0"/>
              <a:t> has a lengthy section of their documentation detailing what to do when things go wrong:</a:t>
            </a:r>
            <a:r>
              <a:rPr lang="fr-FR" sz="1100" dirty="0">
                <a:hlinkClick r:id="rId3"/>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a:t>
            </a:r>
            <a:r>
              <a:rPr lang="en-US" sz="1100" dirty="0" err="1"/>
              <a:t>tk.Tk</a:t>
            </a:r>
            <a:r>
              <a:rPr lang="en-US" sz="1100" dirty="0"/>
              <a:t>()</a:t>
            </a:r>
          </a:p>
          <a:p>
            <a:r>
              <a:rPr lang="en-US" sz="1100" dirty="0"/>
              <a:t>        </a:t>
            </a:r>
            <a:r>
              <a:rPr lang="en-US" sz="1100" dirty="0" err="1"/>
              <a:t>root.title</a:t>
            </a:r>
            <a:r>
              <a:rPr lang="en-US" sz="1100" dirty="0"/>
              <a:t>("Snake")</a:t>
            </a:r>
          </a:p>
          <a:p>
            <a:r>
              <a:rPr lang="en-US" sz="1100" dirty="0"/>
              <a:t>        </a:t>
            </a:r>
            <a:r>
              <a:rPr lang="en-US" sz="1100" dirty="0" err="1"/>
              <a:t>root.resizable</a:t>
            </a:r>
            <a:r>
              <a:rPr lang="en-US" sz="1100" dirty="0"/>
              <a:t>(False, False)</a:t>
            </a:r>
          </a:p>
          <a:p>
            <a:r>
              <a:rPr lang="en-US" sz="1100" dirty="0"/>
              <a:t>     </a:t>
            </a:r>
          </a:p>
          <a:p>
            <a:r>
              <a:rPr lang="en-US" sz="1100" dirty="0"/>
              <a:t>        board = Snake()</a:t>
            </a:r>
          </a:p>
          <a:p>
            <a:r>
              <a:rPr lang="en-US" sz="1100" dirty="0"/>
              <a:t>        </a:t>
            </a:r>
            <a:r>
              <a:rPr lang="en-US" sz="1100" dirty="0" err="1"/>
              <a:t>board.pack</a:t>
            </a:r>
            <a:r>
              <a:rPr lang="en-US" sz="1100" dirty="0"/>
              <a:t>()</a:t>
            </a:r>
          </a:p>
          <a:p>
            <a:r>
              <a:rPr lang="en-US" sz="1100" dirty="0"/>
              <a:t>     </a:t>
            </a:r>
          </a:p>
          <a:p>
            <a:r>
              <a:rPr lang="en-US" sz="1100" dirty="0"/>
              <a:t>     </a:t>
            </a:r>
          </a:p>
          <a:p>
            <a:r>
              <a:rPr lang="en-US" sz="1100" dirty="0"/>
              <a:t>        </a:t>
            </a:r>
            <a:r>
              <a:rPr lang="en-US" sz="1100" dirty="0" err="1"/>
              <a:t>root.mainloop</a:t>
            </a:r>
            <a:r>
              <a:rPr lang="en-US" sz="1100" dirty="0"/>
              <a:t>()</a:t>
            </a:r>
          </a:p>
          <a:p>
            <a:r>
              <a:rPr lang="en-US" sz="1100" dirty="0"/>
              <a:t>    except:</a:t>
            </a:r>
          </a:p>
          <a:p>
            <a:r>
              <a:rPr lang="en-US" sz="1100" dirty="0"/>
              <a:t>        import traceback</a:t>
            </a:r>
          </a:p>
          <a:p>
            <a:r>
              <a:rPr lang="en-US" sz="1100" dirty="0"/>
              <a:t>        </a:t>
            </a:r>
            <a:r>
              <a:rPr lang="en-US" sz="1100" dirty="0" err="1"/>
              <a:t>traceback.print_exc</a:t>
            </a:r>
            <a:r>
              <a:rPr lang="en-US" sz="1100" dirty="0"/>
              <a:t>()</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overrideClrMapping bg1="lt1" tx1="dk1" bg2="lt2" tx2="dk2" accent1="accent1" accent2="accent2" accent3="accent3" accent4="accent4" accent5="accent5" accent6="accent6" hlink="hlink" folHlink="folHlink"/>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801</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803</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804</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805</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806</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807</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808</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809</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defPPr>
              <a:defRPr lang="fr-FR"/>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833</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837</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nb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7 </a:t>
            </a:r>
            <a:r>
              <a:rPr kumimoji="0" lang="fr-FR" altLang="fr-FR" sz="140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 </a:t>
            </a:r>
            <a:r>
              <a:rPr kumimoji="0" lang="fr-FR" altLang="fr-FR" sz="140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&lt;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Tant que i est strictement inférieure à 10</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 </a:t>
            </a:r>
            <a:r>
              <a:rPr kumimoji="0" lang="fr-FR" altLang="fr-FR" sz="1400" b="0" i="1" u="none" strike="noStrike" cap="none" normalizeH="0" baseline="0" dirty="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840</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841</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842</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843</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844</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845</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846</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847</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848</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849</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851</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852</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853</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854</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855</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856</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858</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860</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861</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862</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863</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869</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f"This</a:t>
            </a:r>
            <a:r>
              <a:rPr kumimoji="0" lang="fr-FR" altLang="fr-FR" sz="1400" b="0" i="0" u="none" strike="noStrike" cap="none" normalizeH="0" baseline="0" dirty="0">
                <a:ln>
                  <a:noFill/>
                </a:ln>
                <a:solidFill>
                  <a:srgbClr val="C3E88D"/>
                </a:solidFill>
                <a:effectLst/>
                <a:latin typeface="JetBrains Mono"/>
              </a:rPr>
              <a:t>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870</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871</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872</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873</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874</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875</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876</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877</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878</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879</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err="1">
                <a:solidFill>
                  <a:srgbClr val="C3E88D"/>
                </a:solidFill>
                <a:latin typeface="JetBrains Mono"/>
              </a:rPr>
              <a:t>f"This</a:t>
            </a:r>
            <a:r>
              <a:rPr lang="fr-FR" altLang="fr-FR" sz="1200" dirty="0">
                <a:solidFill>
                  <a:srgbClr val="C3E88D"/>
                </a:solidFill>
                <a:latin typeface="JetBrains Mono"/>
              </a:rPr>
              <a:t>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880</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while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Tant que i est inférieure à 20</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 </a:t>
            </a:r>
            <a:r>
              <a:rPr kumimoji="0" lang="fr-FR" altLang="fr-FR" sz="1200" b="0" i="1" u="none" strike="noStrike" cap="none" normalizeH="0" baseline="0" dirty="0">
                <a:ln>
                  <a:noFill/>
                </a:ln>
                <a:solidFill>
                  <a:srgbClr val="717CB4"/>
                </a:solidFill>
                <a:effectLst/>
                <a:latin typeface="JetBrains Mono"/>
              </a:rPr>
              <a:t># On ajoute 4 à i</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"On incrémente i de 4. i est maintenant égale à"</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continue </a:t>
            </a:r>
            <a:r>
              <a:rPr kumimoji="0" lang="fr-FR" altLang="fr-FR" sz="1200" b="0" i="1" u="none" strike="noStrike" cap="none" normalizeH="0" baseline="0" dirty="0">
                <a:ln>
                  <a:noFill/>
                </a:ln>
                <a:solidFill>
                  <a:srgbClr val="717CB4"/>
                </a:solidFill>
                <a:effectLst/>
                <a:latin typeface="JetBrains Mono"/>
              </a:rPr>
              <a:t># On retourne au while sans exécuter les autres lignes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variable 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E88D"/>
                </a:solidFill>
                <a:effectLst/>
                <a:latin typeface="JetBrains Mono"/>
              </a:rPr>
              <a:t>f"This</a:t>
            </a:r>
            <a:r>
              <a:rPr kumimoji="0" lang="fr-FR" altLang="fr-FR" sz="1200" b="0" i="0" u="none" strike="noStrike" cap="none" normalizeH="0" baseline="0" dirty="0">
                <a:ln>
                  <a:noFill/>
                </a:ln>
                <a:solidFill>
                  <a:srgbClr val="C3E88D"/>
                </a:solidFill>
                <a:effectLst/>
                <a:latin typeface="JetBrains Mono"/>
              </a:rPr>
              <a:t>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92</a:t>
            </a:fld>
            <a:endParaRPr lang="fr-FR" dirty="0"/>
          </a:p>
        </p:txBody>
      </p:sp>
      <p:sp>
        <p:nvSpPr>
          <p:cNvPr id="5" name="Espace réservé du contenu 2">
            <a:extLst>
              <a:ext uri="{FF2B5EF4-FFF2-40B4-BE49-F238E27FC236}">
                <a16:creationId xmlns:a16="http://schemas.microsoft.com/office/drawing/2014/main" id="{923F7A6B-AAB8-4FD6-A516-D8F8D9C66E6D}"/>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6" name="ZoneTexte 5">
            <a:extLst>
              <a:ext uri="{FF2B5EF4-FFF2-40B4-BE49-F238E27FC236}">
                <a16:creationId xmlns:a16="http://schemas.microsoft.com/office/drawing/2014/main" id="{0F220D64-579F-48A2-9983-C8B07E2307E6}"/>
              </a:ext>
            </a:extLst>
          </p:cNvPr>
          <p:cNvSpPr txBox="1"/>
          <p:nvPr/>
        </p:nvSpPr>
        <p:spPr>
          <a:xfrm>
            <a:off x="4275438" y="1441622"/>
            <a:ext cx="5288692" cy="5078313"/>
          </a:xfrm>
          <a:prstGeom prst="rect">
            <a:avLst/>
          </a:prstGeom>
          <a:noFill/>
        </p:spPr>
        <p:txBody>
          <a:bodyPr wrap="square" rtlCol="0">
            <a:spAutoFit/>
          </a:bodyPr>
          <a:lstStyle/>
          <a:p>
            <a:r>
              <a:rPr lang="en-US" dirty="0"/>
              <a:t>range</a:t>
            </a:r>
          </a:p>
          <a:p>
            <a:r>
              <a:rPr lang="en-US" dirty="0"/>
              <a:t>enumerate</a:t>
            </a:r>
          </a:p>
          <a:p>
            <a:r>
              <a:rPr lang="fr-FR" dirty="0"/>
              <a:t>zip</a:t>
            </a:r>
          </a:p>
          <a:p>
            <a:r>
              <a:rPr lang="fr-FR" dirty="0"/>
              <a:t>stacks</a:t>
            </a:r>
          </a:p>
          <a:p>
            <a:r>
              <a:rPr lang="fr-FR" dirty="0"/>
              <a:t>queue / deque</a:t>
            </a:r>
          </a:p>
          <a:p>
            <a:r>
              <a:rPr lang="fr-FR" dirty="0"/>
              <a:t>in</a:t>
            </a:r>
          </a:p>
          <a:p>
            <a:r>
              <a:rPr lang="fr-FR" dirty="0"/>
              <a:t>min max</a:t>
            </a:r>
          </a:p>
          <a:p>
            <a:r>
              <a:rPr lang="fr-FR" dirty="0"/>
              <a:t>random</a:t>
            </a:r>
          </a:p>
          <a:p>
            <a:r>
              <a:rPr lang="fr-FR" dirty="0"/>
              <a:t>randin</a:t>
            </a:r>
          </a:p>
          <a:p>
            <a:r>
              <a:rPr lang="fr-FR" dirty="0"/>
              <a:t>uniform</a:t>
            </a:r>
          </a:p>
          <a:p>
            <a:r>
              <a:rPr lang="fr-FR" dirty="0"/>
              <a:t>randrange</a:t>
            </a:r>
          </a:p>
          <a:p>
            <a:r>
              <a:rPr lang="fr-FR" dirty="0"/>
              <a:t>input</a:t>
            </a:r>
          </a:p>
          <a:p>
            <a:r>
              <a:rPr lang="fr-FR" dirty="0"/>
              <a:t>counter</a:t>
            </a:r>
          </a:p>
          <a:p>
            <a:r>
              <a:rPr lang="fr-FR" dirty="0"/>
              <a:t>Defautldict</a:t>
            </a:r>
          </a:p>
          <a:p>
            <a:r>
              <a:rPr lang="fr-FR" dirty="0"/>
              <a:t>Ordereddict</a:t>
            </a:r>
          </a:p>
          <a:p>
            <a:r>
              <a:rPr lang="fr-FR" dirty="0"/>
              <a:t>Namedtuple</a:t>
            </a:r>
          </a:p>
          <a:p>
            <a:endParaRPr lang="fr-FR" dirty="0"/>
          </a:p>
          <a:p>
            <a:endParaRPr lang="fr-FR" dirty="0"/>
          </a:p>
        </p:txBody>
      </p:sp>
      <p:sp>
        <p:nvSpPr>
          <p:cNvPr id="7" name="Titre 1">
            <a:extLst>
              <a:ext uri="{FF2B5EF4-FFF2-40B4-BE49-F238E27FC236}">
                <a16:creationId xmlns:a16="http://schemas.microsoft.com/office/drawing/2014/main" id="{8F9F721B-AF0D-429F-9AA7-1CE8843D06C5}"/>
              </a:ext>
            </a:extLst>
          </p:cNvPr>
          <p:cNvSpPr txBox="1">
            <a:spLocks/>
          </p:cNvSpPr>
          <p:nvPr/>
        </p:nvSpPr>
        <p:spPr>
          <a:xfrm>
            <a:off x="0" y="0"/>
            <a:ext cx="1193197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range 1/</a:t>
            </a:r>
          </a:p>
        </p:txBody>
      </p:sp>
      <p:sp>
        <p:nvSpPr>
          <p:cNvPr id="8" name="Accolade fermante 7">
            <a:extLst>
              <a:ext uri="{FF2B5EF4-FFF2-40B4-BE49-F238E27FC236}">
                <a16:creationId xmlns:a16="http://schemas.microsoft.com/office/drawing/2014/main" id="{E8DA7C7A-D97E-4C9B-BA14-013FE5165961}"/>
              </a:ext>
            </a:extLst>
          </p:cNvPr>
          <p:cNvSpPr/>
          <p:nvPr/>
        </p:nvSpPr>
        <p:spPr>
          <a:xfrm>
            <a:off x="5593492" y="4868562"/>
            <a:ext cx="411892" cy="9967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771677FB-9C1B-4ABD-9081-7BFE560E3D3E}"/>
              </a:ext>
            </a:extLst>
          </p:cNvPr>
          <p:cNvSpPr txBox="1"/>
          <p:nvPr/>
        </p:nvSpPr>
        <p:spPr>
          <a:xfrm>
            <a:off x="6242221" y="5224428"/>
            <a:ext cx="4796481" cy="253916"/>
          </a:xfrm>
          <a:prstGeom prst="rect">
            <a:avLst/>
          </a:prstGeom>
          <a:noFill/>
        </p:spPr>
        <p:txBody>
          <a:bodyPr wrap="square" rtlCol="0">
            <a:spAutoFit/>
          </a:bodyPr>
          <a:lstStyle/>
          <a:p>
            <a:r>
              <a:rPr lang="fr-FR" sz="1050" dirty="0">
                <a:hlinkClick r:id="rId2"/>
              </a:rPr>
              <a:t>https://www.teclado.com/30-days-of-python/python-30-day-26-standard-library</a:t>
            </a:r>
            <a:endParaRPr lang="fr-FR" sz="1050" dirty="0"/>
          </a:p>
        </p:txBody>
      </p:sp>
    </p:spTree>
    <p:extLst>
      <p:ext uri="{BB962C8B-B14F-4D97-AF65-F5344CB8AC3E}">
        <p14:creationId xmlns:p14="http://schemas.microsoft.com/office/powerpoint/2010/main" val="7083906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a:bodyPr>
          <a:lstStyle/>
          <a:p>
            <a:pPr algn="ctr"/>
            <a:r>
              <a:rPr lang="fr-FR" sz="6000" dirty="0">
                <a:solidFill>
                  <a:schemeClr val="accent5">
                    <a:lumMod val="75000"/>
                  </a:schemeClr>
                </a:solidFill>
              </a:rPr>
              <a:t>Useful Operators in python: range /</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a:t>
            </a:r>
            <a:r>
              <a:rPr lang="fr-FR" sz="1200" dirty="0" err="1"/>
              <a:t>zero</a:t>
            </a:r>
            <a:r>
              <a:rPr lang="fr-FR" sz="1200" dirty="0"/>
              <a:t>.</a:t>
            </a:r>
            <a:br>
              <a:rPr lang="fr-FR" sz="1200" dirty="0"/>
            </a:br>
            <a:r>
              <a:rPr lang="fr-FR" sz="1200" dirty="0"/>
              <a:t>Now why is keeping a running index with the enumerate </a:t>
            </a:r>
            <a:r>
              <a:rPr lang="fr-FR" sz="1200" dirty="0" err="1"/>
              <a:t>function</a:t>
            </a:r>
            <a:r>
              <a:rPr lang="fr-FR" sz="1200" dirty="0"/>
              <a:t> </a:t>
            </a:r>
            <a:r>
              <a:rPr lang="fr-FR" sz="1200" dirty="0" err="1"/>
              <a:t>useful</a:t>
            </a:r>
            <a:r>
              <a:rPr lang="fr-FR" sz="1200" dirty="0"/>
              <a:t>?</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86232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autre_liste</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 </a:t>
            </a:r>
            <a:r>
              <a:rPr kumimoji="0" lang="fr-FR" altLang="fr-FR" sz="1200" b="0" i="1" u="none" strike="noStrike" cap="none" normalizeH="0" baseline="0" dirty="0">
                <a:ln>
                  <a:noFill/>
                </a:ln>
                <a:solidFill>
                  <a:srgbClr val="717CB4"/>
                </a:solidFill>
                <a:effectLst/>
                <a:latin typeface="JetBrains Mono"/>
              </a:rPr>
              <a:t># J'ai étalé la liste sur plusieurs lignes</a:t>
            </a:r>
            <a:endParaRPr lang="fr-FR" altLang="fr-FR" sz="12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lettre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autre_liste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lettre {} est la {}e de l'alphabet."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format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lettre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&gt;&gt;&gt;</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a est la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d est la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g est la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z est la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98</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"John"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or for counter, friend in enumerate(friends, start=1):</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67765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mylist1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17090"/>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99</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a:t>
            </a:r>
            <a:r>
              <a:rPr lang="fr-FR" altLang="fr-FR" sz="1200" i="1" dirty="0">
                <a:solidFill>
                  <a:srgbClr val="717CB4"/>
                </a:solidFill>
                <a:latin typeface="JetBrains Mono"/>
              </a:rPr>
              <a:t>S</a:t>
            </a:r>
            <a:r>
              <a:rPr kumimoji="0" lang="fr-FR" altLang="fr-FR" sz="1200" b="0" i="1" u="none" strike="noStrike" cap="none" normalizeH="0" baseline="0" dirty="0">
                <a:ln>
                  <a:noFill/>
                </a:ln>
                <a:solidFill>
                  <a:srgbClr val="717CB4"/>
                </a:solidFill>
                <a:effectLst/>
                <a:latin typeface="JetBrains Mono"/>
              </a:rPr>
              <a:t>ometimes we</a:t>
            </a:r>
            <a:r>
              <a:rPr lang="fr-FR" altLang="fr-FR" sz="1200" i="1" dirty="0">
                <a:solidFill>
                  <a:srgbClr val="717CB4"/>
                </a:solidFill>
                <a:latin typeface="JetBrains Mono"/>
              </a:rPr>
              <a:t> </a:t>
            </a:r>
            <a:r>
              <a:rPr kumimoji="0" lang="fr-FR" altLang="fr-FR" sz="1200" b="0" i="1" u="none" strike="noStrike" cap="none" normalizeH="0" baseline="0" dirty="0">
                <a:ln>
                  <a:noFill/>
                </a:ln>
                <a:solidFill>
                  <a:srgbClr val="717CB4"/>
                </a:solidFill>
                <a:effectLst/>
                <a:latin typeface="JetBrains Mono"/>
              </a:rPr>
              <a:t>just want to create a dictionary out of </a:t>
            </a:r>
            <a:r>
              <a:rPr kumimoji="0" lang="fr-FR" altLang="fr-FR" sz="1200" b="0" i="1" u="none" strike="noStrike" cap="none" normalizeH="0" baseline="0" dirty="0" err="1">
                <a:ln>
                  <a:noFill/>
                </a:ln>
                <a:solidFill>
                  <a:srgbClr val="717CB4"/>
                </a:solidFill>
                <a:effectLst/>
                <a:latin typeface="JetBrains Mono"/>
              </a:rPr>
              <a:t>two</a:t>
            </a:r>
            <a:r>
              <a:rPr kumimoji="0" lang="fr-FR" altLang="fr-FR" sz="1200" b="0" i="1" u="none" strike="noStrike" cap="none" normalizeH="0" baseline="0" dirty="0">
                <a:ln>
                  <a:noFill/>
                </a:ln>
                <a:solidFill>
                  <a:srgbClr val="717CB4"/>
                </a:solidFill>
                <a:effectLst/>
                <a:latin typeface="JetBrains Mono"/>
              </a:rPr>
              <a:t> lists or tuples.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That's when `zip` comes in handy!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time_since_seen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We then use `dict()` on that to get a dictionary.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time_since_seen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130859</TotalTime>
  <Words>141655</Words>
  <Application>Microsoft Office PowerPoint</Application>
  <PresentationFormat>Grand écran</PresentationFormat>
  <Paragraphs>14027</Paragraphs>
  <Slides>880</Slides>
  <Notes>15</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880</vt:i4>
      </vt:variant>
    </vt:vector>
  </HeadingPairs>
  <TitlesOfParts>
    <vt:vector size="891" baseType="lpstr">
      <vt:lpstr>Arial</vt:lpstr>
      <vt:lpstr>Arial Unicode MS</vt:lpstr>
      <vt:lpstr>Book Antiqua</vt:lpstr>
      <vt:lpstr>Calibri</vt:lpstr>
      <vt:lpstr>Calibri Light</vt:lpstr>
      <vt:lpstr>Consolas</vt:lpstr>
      <vt:lpstr>Courier New</vt:lpstr>
      <vt:lpstr>JetBrains Mono</vt:lpstr>
      <vt:lpstr>Symbol</vt:lpstr>
      <vt:lpstr>Wingdings</vt:lpstr>
      <vt:lpstr>Thème Office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 https://docs.python.org/3/library/stdtypes.html#truth-value-testing</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vt:lpstr>
      <vt:lpstr>Useful Operators in python: range /</vt:lpstr>
      <vt:lpstr>Useful Operators in python: enumerate /</vt:lpstr>
      <vt:lpstr>[🐍PyTricks]: La fonction enumerate /</vt:lpstr>
      <vt:lpstr>La fonction enumerate 2/4</vt:lpstr>
      <vt:lpstr>La fonction enumerate /</vt:lpstr>
      <vt:lpstr>La fonction enumerate / https://blog.teclado.com/python-enumerate/</vt:lpstr>
      <vt:lpstr>La fonction zip() /</vt:lpstr>
      <vt:lpstr>Stacks /</vt:lpstr>
      <vt:lpstr>Queues or deque/double ended queue / https://blog.teclado.com/python-deques/</vt:lpstr>
      <vt:lpstr>In operator /</vt:lpstr>
      <vt:lpstr>min() et max() /</vt:lpstr>
      <vt:lpstr>random() /</vt:lpstr>
      <vt:lpstr>randint() /</vt:lpstr>
      <vt:lpstr>uniform() /</vt:lpstr>
      <vt:lpstr>randrange() /</vt:lpstr>
      <vt:lpstr>Input() /</vt:lpstr>
      <vt:lpstr>counter() /</vt:lpstr>
      <vt:lpstr>defaultdict() / https://www.geeksforgeeks.org/defaultdict-in-python/</vt:lpstr>
      <vt:lpstr>ordereddict() /</vt:lpstr>
      <vt:lpstr>namedtuple() / https://blog.teclado.com/pythons-namedtuples/</vt:lpstr>
      <vt:lpstr>Exercices / https://blog.teclado.com/pythons-namedtuples/</vt:lpstr>
      <vt:lpstr>Exercices / https://blog.teclado.com/pythons-namedtuples/</vt:lpstr>
      <vt:lpstr>Exercices / https://blog.teclado.com/pythons-namedtuples/</vt:lpstr>
      <vt:lpstr>Les chemins</vt:lpstr>
      <vt:lpstr>Les chemins 1/2</vt:lpstr>
      <vt:lpstr>Les chemins 2/2</vt:lpstr>
      <vt:lpstr>Les fonctions</vt:lpstr>
      <vt:lpstr>Les fonctions</vt:lpstr>
      <vt:lpstr>Creation de fonctions</vt:lpstr>
      <vt:lpstr>Creation de fonctions</vt:lpstr>
      <vt:lpstr>Valeurs par defaut des parametres 1/</vt:lpstr>
      <vt:lpstr>Valeurs par defaut des parametres 2/</vt:lpstr>
      <vt:lpstr>Mutable default argument (bad idea) 3/</vt:lpstr>
      <vt:lpstr>Mutable default argument (bad idea) 4/</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1/3 </vt:lpstr>
      <vt:lpstr>La fonction map() 2/3 </vt:lpstr>
      <vt:lpstr>La fonction map() 3/3 </vt:lpstr>
      <vt:lpstr>La fonction filter() </vt:lpstr>
      <vt:lpstr>La fonction any() and all() </vt:lpstr>
      <vt:lpstr>La fonction any() </vt:lpstr>
      <vt:lpstr>La methode import 1/2</vt:lpstr>
      <vt:lpstr>La methode import 2/2</vt:lpstr>
      <vt:lpstr>Unpacking function arguments</vt:lpstr>
      <vt:lpstr>Argument unpacking in Python</vt:lpstr>
      <vt:lpstr>Argument unpacking in Python</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Python Slices</vt:lpstr>
      <vt:lpstr>Python Slices 1/8</vt:lpstr>
      <vt:lpstr>Python Slices 1/8</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Comprehension</vt:lpstr>
      <vt:lpstr>List comprehension 1/9</vt:lpstr>
      <vt:lpstr>List comprehension 2/9</vt:lpstr>
      <vt:lpstr>List comprehension 3/9</vt:lpstr>
      <vt:lpstr>List comprehension 4/9</vt:lpstr>
      <vt:lpstr>List compréhension 5/9</vt:lpstr>
      <vt:lpstr>List compréhension 6/9 exemple1</vt:lpstr>
      <vt:lpstr>List compréhension 7/9 exemple 2</vt:lpstr>
      <vt:lpstr>List compréhension 8/9 exemple 2</vt:lpstr>
      <vt:lpstr>List compréhension 9/9 exemple 3</vt:lpstr>
      <vt:lpstr>List compréhension 10/9 exemple 4</vt:lpstr>
      <vt:lpstr>List compréhension 11/9 exemple 5</vt:lpstr>
      <vt:lpstr>List Comprehension 12 https://teclado.com/30-days-of-python/python-30-day-15-comprehensions</vt:lpstr>
      <vt:lpstr>Comprehension with conditional 13 https://teclado.com/30-days-of-python/python-30-day-20-map-filter</vt:lpstr>
      <vt:lpstr>Set a dictionary comprehension 14 </vt:lpstr>
      <vt:lpstr>Résumé</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Unpacking operator</vt:lpstr>
      <vt:lpstr>Unpacking operator</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Debugging with Pycharm</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vt:lpstr>
      <vt:lpstr>Projet ‘liste’ https://www.udemy.com/course/the-complete-python-course/learn/lecture/9487198#overview</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vt:lpstr>
      <vt:lpstr>Typing in Python https://www.teclado.com/30-days-of-python/python-30-day-28-type-hinting</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710</cp:revision>
  <dcterms:created xsi:type="dcterms:W3CDTF">2020-09-16T12:19:47Z</dcterms:created>
  <dcterms:modified xsi:type="dcterms:W3CDTF">2021-06-10T17:53:38Z</dcterms:modified>
</cp:coreProperties>
</file>